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64" r:id="rId4"/>
    <p:sldId id="258" r:id="rId5"/>
    <p:sldId id="259" r:id="rId6"/>
    <p:sldId id="260" r:id="rId7"/>
    <p:sldId id="263" r:id="rId8"/>
    <p:sldId id="265" r:id="rId9"/>
    <p:sldId id="266" r:id="rId10"/>
    <p:sldId id="262" r:id="rId1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90"/>
    <p:restoredTop sz="86385"/>
  </p:normalViewPr>
  <p:slideViewPr>
    <p:cSldViewPr snapToGrid="0" snapToObjects="1">
      <p:cViewPr varScale="1">
        <p:scale>
          <a:sx n="62" d="100"/>
          <a:sy n="62" d="100"/>
        </p:scale>
        <p:origin x="876" y="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12EDEA-2C27-1E4E-B294-6E88DA7A53AA}" type="datetimeFigureOut">
              <a:rPr lang="de-DE" smtClean="0"/>
              <a:t>21.02.2020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D72E8D-FEFD-B649-913B-DA9F5D9713E8}" type="slidenum">
              <a:rPr lang="de-DE" smtClean="0"/>
              <a:t>‹Nr.›</a:t>
            </a:fld>
            <a:endParaRPr lang="de-DE"/>
          </a:p>
        </p:txBody>
      </p:sp>
    </p:spTree>
    <p:extLst>
      <p:ext uri="{BB962C8B-B14F-4D97-AF65-F5344CB8AC3E}">
        <p14:creationId xmlns:p14="http://schemas.microsoft.com/office/powerpoint/2010/main" val="3471112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6D72E8D-FEFD-B649-913B-DA9F5D9713E8}" type="slidenum">
              <a:rPr lang="de-DE" smtClean="0"/>
              <a:t>1</a:t>
            </a:fld>
            <a:endParaRPr lang="de-DE"/>
          </a:p>
        </p:txBody>
      </p:sp>
    </p:spTree>
    <p:extLst>
      <p:ext uri="{BB962C8B-B14F-4D97-AF65-F5344CB8AC3E}">
        <p14:creationId xmlns:p14="http://schemas.microsoft.com/office/powerpoint/2010/main" val="867027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6D72E8D-FEFD-B649-913B-DA9F5D9713E8}" type="slidenum">
              <a:rPr lang="de-DE" smtClean="0"/>
              <a:t>2</a:t>
            </a:fld>
            <a:endParaRPr lang="de-DE"/>
          </a:p>
        </p:txBody>
      </p:sp>
    </p:spTree>
    <p:extLst>
      <p:ext uri="{BB962C8B-B14F-4D97-AF65-F5344CB8AC3E}">
        <p14:creationId xmlns:p14="http://schemas.microsoft.com/office/powerpoint/2010/main" val="701436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6D72E8D-FEFD-B649-913B-DA9F5D9713E8}" type="slidenum">
              <a:rPr lang="de-DE" smtClean="0"/>
              <a:t>3</a:t>
            </a:fld>
            <a:endParaRPr lang="de-DE"/>
          </a:p>
        </p:txBody>
      </p:sp>
    </p:spTree>
    <p:extLst>
      <p:ext uri="{BB962C8B-B14F-4D97-AF65-F5344CB8AC3E}">
        <p14:creationId xmlns:p14="http://schemas.microsoft.com/office/powerpoint/2010/main" val="3307197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6D72E8D-FEFD-B649-913B-DA9F5D9713E8}" type="slidenum">
              <a:rPr lang="de-DE" smtClean="0"/>
              <a:t>6</a:t>
            </a:fld>
            <a:endParaRPr lang="de-DE"/>
          </a:p>
        </p:txBody>
      </p:sp>
    </p:spTree>
    <p:extLst>
      <p:ext uri="{BB962C8B-B14F-4D97-AF65-F5344CB8AC3E}">
        <p14:creationId xmlns:p14="http://schemas.microsoft.com/office/powerpoint/2010/main" val="2760275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6D72E8D-FEFD-B649-913B-DA9F5D9713E8}" type="slidenum">
              <a:rPr lang="de-DE" smtClean="0"/>
              <a:t>7</a:t>
            </a:fld>
            <a:endParaRPr lang="de-DE"/>
          </a:p>
        </p:txBody>
      </p:sp>
    </p:spTree>
    <p:extLst>
      <p:ext uri="{BB962C8B-B14F-4D97-AF65-F5344CB8AC3E}">
        <p14:creationId xmlns:p14="http://schemas.microsoft.com/office/powerpoint/2010/main" val="3640424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6D72E8D-FEFD-B649-913B-DA9F5D9713E8}" type="slidenum">
              <a:rPr lang="de-DE" smtClean="0"/>
              <a:t>10</a:t>
            </a:fld>
            <a:endParaRPr lang="de-DE"/>
          </a:p>
        </p:txBody>
      </p:sp>
    </p:spTree>
    <p:extLst>
      <p:ext uri="{BB962C8B-B14F-4D97-AF65-F5344CB8AC3E}">
        <p14:creationId xmlns:p14="http://schemas.microsoft.com/office/powerpoint/2010/main" val="869013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2D32F-56EF-6645-979A-9AD34A0F804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6CA3DE42-B597-0843-9D5E-2E9D9B88F3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92B3E48-DC09-5542-8666-F5D70B99CD08}"/>
              </a:ext>
            </a:extLst>
          </p:cNvPr>
          <p:cNvSpPr>
            <a:spLocks noGrp="1"/>
          </p:cNvSpPr>
          <p:nvPr>
            <p:ph type="dt" sz="half" idx="10"/>
          </p:nvPr>
        </p:nvSpPr>
        <p:spPr/>
        <p:txBody>
          <a:bodyPr/>
          <a:lstStyle/>
          <a:p>
            <a:fld id="{DCC6DD85-6281-764F-AED1-2095C4CF5C20}" type="datetime1">
              <a:rPr lang="de-CH" smtClean="0"/>
              <a:t>21.02.2020</a:t>
            </a:fld>
            <a:endParaRPr lang="de-DE"/>
          </a:p>
        </p:txBody>
      </p:sp>
      <p:sp>
        <p:nvSpPr>
          <p:cNvPr id="5" name="Fußzeilenplatzhalter 4">
            <a:extLst>
              <a:ext uri="{FF2B5EF4-FFF2-40B4-BE49-F238E27FC236}">
                <a16:creationId xmlns:a16="http://schemas.microsoft.com/office/drawing/2014/main" id="{99BF3771-77CA-AF42-9B9E-AAE7A3A4C155}"/>
              </a:ext>
            </a:extLst>
          </p:cNvPr>
          <p:cNvSpPr>
            <a:spLocks noGrp="1"/>
          </p:cNvSpPr>
          <p:nvPr>
            <p:ph type="ftr" sz="quarter" idx="11"/>
          </p:nvPr>
        </p:nvSpPr>
        <p:spPr/>
        <p:txBody>
          <a:bodyPr/>
          <a:lstStyle/>
          <a:p>
            <a:r>
              <a:rPr lang="de-DE"/>
              <a:t>Dorfkernzone Bahnhof 2021</a:t>
            </a:r>
          </a:p>
        </p:txBody>
      </p:sp>
      <p:sp>
        <p:nvSpPr>
          <p:cNvPr id="6" name="Foliennummernplatzhalter 5">
            <a:extLst>
              <a:ext uri="{FF2B5EF4-FFF2-40B4-BE49-F238E27FC236}">
                <a16:creationId xmlns:a16="http://schemas.microsoft.com/office/drawing/2014/main" id="{57119C82-95EE-9445-B0E1-6605EAA1F27E}"/>
              </a:ext>
            </a:extLst>
          </p:cNvPr>
          <p:cNvSpPr>
            <a:spLocks noGrp="1"/>
          </p:cNvSpPr>
          <p:nvPr>
            <p:ph type="sldNum" sz="quarter" idx="12"/>
          </p:nvPr>
        </p:nvSpPr>
        <p:spPr/>
        <p:txBody>
          <a:bodyPr/>
          <a:lstStyle/>
          <a:p>
            <a:fld id="{8666F905-1AAA-6744-BE5A-F927518F2F7B}" type="slidenum">
              <a:rPr lang="de-DE" smtClean="0"/>
              <a:t>‹Nr.›</a:t>
            </a:fld>
            <a:endParaRPr lang="de-DE"/>
          </a:p>
        </p:txBody>
      </p:sp>
    </p:spTree>
    <p:extLst>
      <p:ext uri="{BB962C8B-B14F-4D97-AF65-F5344CB8AC3E}">
        <p14:creationId xmlns:p14="http://schemas.microsoft.com/office/powerpoint/2010/main" val="4150856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06F7FC-D123-E54B-A6DC-9AB4C7C61A1F}"/>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C650E8AE-61CB-3E48-A13C-6C5822F50D63}"/>
              </a:ext>
            </a:extLst>
          </p:cNvPr>
          <p:cNvSpPr>
            <a:spLocks noGrp="1"/>
          </p:cNvSpPr>
          <p:nvPr>
            <p:ph type="body" orient="vert" idx="1"/>
          </p:nvPr>
        </p:nvSpPr>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668F2902-BCDD-8E4C-B800-107D8BC6CAAB}"/>
              </a:ext>
            </a:extLst>
          </p:cNvPr>
          <p:cNvSpPr>
            <a:spLocks noGrp="1"/>
          </p:cNvSpPr>
          <p:nvPr>
            <p:ph type="dt" sz="half" idx="10"/>
          </p:nvPr>
        </p:nvSpPr>
        <p:spPr/>
        <p:txBody>
          <a:bodyPr/>
          <a:lstStyle/>
          <a:p>
            <a:fld id="{BC3F5600-825E-6A47-8EA0-D95AEBCD163D}" type="datetime1">
              <a:rPr lang="de-CH" smtClean="0"/>
              <a:t>21.02.2020</a:t>
            </a:fld>
            <a:endParaRPr lang="de-DE"/>
          </a:p>
        </p:txBody>
      </p:sp>
      <p:sp>
        <p:nvSpPr>
          <p:cNvPr id="5" name="Fußzeilenplatzhalter 4">
            <a:extLst>
              <a:ext uri="{FF2B5EF4-FFF2-40B4-BE49-F238E27FC236}">
                <a16:creationId xmlns:a16="http://schemas.microsoft.com/office/drawing/2014/main" id="{30A3CD27-73CC-B340-8C9D-0D8F9D5682AF}"/>
              </a:ext>
            </a:extLst>
          </p:cNvPr>
          <p:cNvSpPr>
            <a:spLocks noGrp="1"/>
          </p:cNvSpPr>
          <p:nvPr>
            <p:ph type="ftr" sz="quarter" idx="11"/>
          </p:nvPr>
        </p:nvSpPr>
        <p:spPr/>
        <p:txBody>
          <a:bodyPr/>
          <a:lstStyle/>
          <a:p>
            <a:r>
              <a:rPr lang="de-DE"/>
              <a:t>Dorfkernzone Bahnhof 2021</a:t>
            </a:r>
          </a:p>
        </p:txBody>
      </p:sp>
      <p:sp>
        <p:nvSpPr>
          <p:cNvPr id="6" name="Foliennummernplatzhalter 5">
            <a:extLst>
              <a:ext uri="{FF2B5EF4-FFF2-40B4-BE49-F238E27FC236}">
                <a16:creationId xmlns:a16="http://schemas.microsoft.com/office/drawing/2014/main" id="{FFFC293C-BA63-BA48-9129-DAF7621CBD57}"/>
              </a:ext>
            </a:extLst>
          </p:cNvPr>
          <p:cNvSpPr>
            <a:spLocks noGrp="1"/>
          </p:cNvSpPr>
          <p:nvPr>
            <p:ph type="sldNum" sz="quarter" idx="12"/>
          </p:nvPr>
        </p:nvSpPr>
        <p:spPr/>
        <p:txBody>
          <a:bodyPr/>
          <a:lstStyle/>
          <a:p>
            <a:fld id="{8666F905-1AAA-6744-BE5A-F927518F2F7B}" type="slidenum">
              <a:rPr lang="de-DE" smtClean="0"/>
              <a:t>‹Nr.›</a:t>
            </a:fld>
            <a:endParaRPr lang="de-DE"/>
          </a:p>
        </p:txBody>
      </p:sp>
    </p:spTree>
    <p:extLst>
      <p:ext uri="{BB962C8B-B14F-4D97-AF65-F5344CB8AC3E}">
        <p14:creationId xmlns:p14="http://schemas.microsoft.com/office/powerpoint/2010/main" val="3267751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FBF0DD3C-D8FE-AB41-A0CB-4A618FA128F9}"/>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FC768688-8866-864F-B8F8-0689FCA093A2}"/>
              </a:ext>
            </a:extLst>
          </p:cNvPr>
          <p:cNvSpPr>
            <a:spLocks noGrp="1"/>
          </p:cNvSpPr>
          <p:nvPr>
            <p:ph type="body" orient="vert" idx="1"/>
          </p:nvPr>
        </p:nvSpPr>
        <p:spPr>
          <a:xfrm>
            <a:off x="838200" y="365125"/>
            <a:ext cx="7734300" cy="5811838"/>
          </a:xfrm>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D948BF13-3BFB-984C-ACD1-F308B8CC2997}"/>
              </a:ext>
            </a:extLst>
          </p:cNvPr>
          <p:cNvSpPr>
            <a:spLocks noGrp="1"/>
          </p:cNvSpPr>
          <p:nvPr>
            <p:ph type="dt" sz="half" idx="10"/>
          </p:nvPr>
        </p:nvSpPr>
        <p:spPr/>
        <p:txBody>
          <a:bodyPr/>
          <a:lstStyle/>
          <a:p>
            <a:fld id="{70EEE23E-55B6-ED40-8E1C-2A3526D83395}" type="datetime1">
              <a:rPr lang="de-CH" smtClean="0"/>
              <a:t>21.02.2020</a:t>
            </a:fld>
            <a:endParaRPr lang="de-DE"/>
          </a:p>
        </p:txBody>
      </p:sp>
      <p:sp>
        <p:nvSpPr>
          <p:cNvPr id="5" name="Fußzeilenplatzhalter 4">
            <a:extLst>
              <a:ext uri="{FF2B5EF4-FFF2-40B4-BE49-F238E27FC236}">
                <a16:creationId xmlns:a16="http://schemas.microsoft.com/office/drawing/2014/main" id="{67010133-53C7-BE42-8DBC-C91E3B177FD3}"/>
              </a:ext>
            </a:extLst>
          </p:cNvPr>
          <p:cNvSpPr>
            <a:spLocks noGrp="1"/>
          </p:cNvSpPr>
          <p:nvPr>
            <p:ph type="ftr" sz="quarter" idx="11"/>
          </p:nvPr>
        </p:nvSpPr>
        <p:spPr/>
        <p:txBody>
          <a:bodyPr/>
          <a:lstStyle/>
          <a:p>
            <a:r>
              <a:rPr lang="de-DE"/>
              <a:t>Dorfkernzone Bahnhof 2021</a:t>
            </a:r>
          </a:p>
        </p:txBody>
      </p:sp>
      <p:sp>
        <p:nvSpPr>
          <p:cNvPr id="6" name="Foliennummernplatzhalter 5">
            <a:extLst>
              <a:ext uri="{FF2B5EF4-FFF2-40B4-BE49-F238E27FC236}">
                <a16:creationId xmlns:a16="http://schemas.microsoft.com/office/drawing/2014/main" id="{DB6AC18C-CBA4-894B-8B2A-4D62CB608EC6}"/>
              </a:ext>
            </a:extLst>
          </p:cNvPr>
          <p:cNvSpPr>
            <a:spLocks noGrp="1"/>
          </p:cNvSpPr>
          <p:nvPr>
            <p:ph type="sldNum" sz="quarter" idx="12"/>
          </p:nvPr>
        </p:nvSpPr>
        <p:spPr/>
        <p:txBody>
          <a:bodyPr/>
          <a:lstStyle/>
          <a:p>
            <a:fld id="{8666F905-1AAA-6744-BE5A-F927518F2F7B}" type="slidenum">
              <a:rPr lang="de-DE" smtClean="0"/>
              <a:t>‹Nr.›</a:t>
            </a:fld>
            <a:endParaRPr lang="de-DE"/>
          </a:p>
        </p:txBody>
      </p:sp>
    </p:spTree>
    <p:extLst>
      <p:ext uri="{BB962C8B-B14F-4D97-AF65-F5344CB8AC3E}">
        <p14:creationId xmlns:p14="http://schemas.microsoft.com/office/powerpoint/2010/main" val="2109731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1EB0F2-42DB-334C-A859-E37F30FBA30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93330C5-037D-D44C-9B0F-CE319AEA12C5}"/>
              </a:ext>
            </a:extLst>
          </p:cNvPr>
          <p:cNvSpPr>
            <a:spLocks noGrp="1"/>
          </p:cNvSpPr>
          <p:nvPr>
            <p:ph idx="1"/>
          </p:nvPr>
        </p:nvSpPr>
        <p:spPr/>
        <p:txBody>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BFF6A4B4-FC86-AF42-AF67-7FFC59315E0E}"/>
              </a:ext>
            </a:extLst>
          </p:cNvPr>
          <p:cNvSpPr>
            <a:spLocks noGrp="1"/>
          </p:cNvSpPr>
          <p:nvPr>
            <p:ph type="dt" sz="half" idx="10"/>
          </p:nvPr>
        </p:nvSpPr>
        <p:spPr/>
        <p:txBody>
          <a:bodyPr/>
          <a:lstStyle/>
          <a:p>
            <a:fld id="{DD7A0617-A0B6-3E4D-B883-B6DE7F55169A}" type="datetime1">
              <a:rPr lang="de-CH" smtClean="0"/>
              <a:t>21.02.2020</a:t>
            </a:fld>
            <a:endParaRPr lang="de-DE"/>
          </a:p>
        </p:txBody>
      </p:sp>
      <p:sp>
        <p:nvSpPr>
          <p:cNvPr id="5" name="Fußzeilenplatzhalter 4">
            <a:extLst>
              <a:ext uri="{FF2B5EF4-FFF2-40B4-BE49-F238E27FC236}">
                <a16:creationId xmlns:a16="http://schemas.microsoft.com/office/drawing/2014/main" id="{97DFAEEA-991C-8349-8FB6-0E328B8CC92C}"/>
              </a:ext>
            </a:extLst>
          </p:cNvPr>
          <p:cNvSpPr>
            <a:spLocks noGrp="1"/>
          </p:cNvSpPr>
          <p:nvPr>
            <p:ph type="ftr" sz="quarter" idx="11"/>
          </p:nvPr>
        </p:nvSpPr>
        <p:spPr/>
        <p:txBody>
          <a:bodyPr/>
          <a:lstStyle/>
          <a:p>
            <a:r>
              <a:rPr lang="de-DE"/>
              <a:t>Dorfkernzone Bahnhof 2021</a:t>
            </a:r>
          </a:p>
        </p:txBody>
      </p:sp>
      <p:sp>
        <p:nvSpPr>
          <p:cNvPr id="6" name="Foliennummernplatzhalter 5">
            <a:extLst>
              <a:ext uri="{FF2B5EF4-FFF2-40B4-BE49-F238E27FC236}">
                <a16:creationId xmlns:a16="http://schemas.microsoft.com/office/drawing/2014/main" id="{F8A7BD80-BFD1-584F-994C-6FD49B277D03}"/>
              </a:ext>
            </a:extLst>
          </p:cNvPr>
          <p:cNvSpPr>
            <a:spLocks noGrp="1"/>
          </p:cNvSpPr>
          <p:nvPr>
            <p:ph type="sldNum" sz="quarter" idx="12"/>
          </p:nvPr>
        </p:nvSpPr>
        <p:spPr/>
        <p:txBody>
          <a:bodyPr/>
          <a:lstStyle/>
          <a:p>
            <a:fld id="{8666F905-1AAA-6744-BE5A-F927518F2F7B}" type="slidenum">
              <a:rPr lang="de-DE" smtClean="0"/>
              <a:t>‹Nr.›</a:t>
            </a:fld>
            <a:endParaRPr lang="de-DE"/>
          </a:p>
        </p:txBody>
      </p:sp>
    </p:spTree>
    <p:extLst>
      <p:ext uri="{BB962C8B-B14F-4D97-AF65-F5344CB8AC3E}">
        <p14:creationId xmlns:p14="http://schemas.microsoft.com/office/powerpoint/2010/main" val="2152404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CC1848-6BFB-1B4C-A0F0-DDAEB9D7C32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CB31EDA5-D58A-284D-84BA-F60303199C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FB778818-F628-5445-B0BA-DA11F0F95C1A}"/>
              </a:ext>
            </a:extLst>
          </p:cNvPr>
          <p:cNvSpPr>
            <a:spLocks noGrp="1"/>
          </p:cNvSpPr>
          <p:nvPr>
            <p:ph type="dt" sz="half" idx="10"/>
          </p:nvPr>
        </p:nvSpPr>
        <p:spPr/>
        <p:txBody>
          <a:bodyPr/>
          <a:lstStyle/>
          <a:p>
            <a:fld id="{A52F0FC4-6CF1-8140-84DE-260FA241EF18}" type="datetime1">
              <a:rPr lang="de-CH" smtClean="0"/>
              <a:t>21.02.2020</a:t>
            </a:fld>
            <a:endParaRPr lang="de-DE"/>
          </a:p>
        </p:txBody>
      </p:sp>
      <p:sp>
        <p:nvSpPr>
          <p:cNvPr id="5" name="Fußzeilenplatzhalter 4">
            <a:extLst>
              <a:ext uri="{FF2B5EF4-FFF2-40B4-BE49-F238E27FC236}">
                <a16:creationId xmlns:a16="http://schemas.microsoft.com/office/drawing/2014/main" id="{3C94CEB4-44DB-4741-A500-75662762A20A}"/>
              </a:ext>
            </a:extLst>
          </p:cNvPr>
          <p:cNvSpPr>
            <a:spLocks noGrp="1"/>
          </p:cNvSpPr>
          <p:nvPr>
            <p:ph type="ftr" sz="quarter" idx="11"/>
          </p:nvPr>
        </p:nvSpPr>
        <p:spPr/>
        <p:txBody>
          <a:bodyPr/>
          <a:lstStyle/>
          <a:p>
            <a:r>
              <a:rPr lang="de-DE"/>
              <a:t>Dorfkernzone Bahnhof 2021</a:t>
            </a:r>
          </a:p>
        </p:txBody>
      </p:sp>
      <p:sp>
        <p:nvSpPr>
          <p:cNvPr id="6" name="Foliennummernplatzhalter 5">
            <a:extLst>
              <a:ext uri="{FF2B5EF4-FFF2-40B4-BE49-F238E27FC236}">
                <a16:creationId xmlns:a16="http://schemas.microsoft.com/office/drawing/2014/main" id="{82D7F3E9-E96C-D14D-BCB0-78278B8922A5}"/>
              </a:ext>
            </a:extLst>
          </p:cNvPr>
          <p:cNvSpPr>
            <a:spLocks noGrp="1"/>
          </p:cNvSpPr>
          <p:nvPr>
            <p:ph type="sldNum" sz="quarter" idx="12"/>
          </p:nvPr>
        </p:nvSpPr>
        <p:spPr/>
        <p:txBody>
          <a:bodyPr/>
          <a:lstStyle/>
          <a:p>
            <a:fld id="{8666F905-1AAA-6744-BE5A-F927518F2F7B}" type="slidenum">
              <a:rPr lang="de-DE" smtClean="0"/>
              <a:t>‹Nr.›</a:t>
            </a:fld>
            <a:endParaRPr lang="de-DE"/>
          </a:p>
        </p:txBody>
      </p:sp>
    </p:spTree>
    <p:extLst>
      <p:ext uri="{BB962C8B-B14F-4D97-AF65-F5344CB8AC3E}">
        <p14:creationId xmlns:p14="http://schemas.microsoft.com/office/powerpoint/2010/main" val="1502257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618E6F-88D0-6541-997A-A5E847826D3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C5973BC-912E-F745-9F3D-4B0308FF0D19}"/>
              </a:ext>
            </a:extLst>
          </p:cNvPr>
          <p:cNvSpPr>
            <a:spLocks noGrp="1"/>
          </p:cNvSpPr>
          <p:nvPr>
            <p:ph sz="half" idx="1"/>
          </p:nvPr>
        </p:nvSpPr>
        <p:spPr>
          <a:xfrm>
            <a:off x="838200" y="1825625"/>
            <a:ext cx="5181600" cy="4351338"/>
          </a:xfrm>
        </p:spPr>
        <p:txBody>
          <a:body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67CB7EDF-F44F-3F42-B9DE-9A0957526610}"/>
              </a:ext>
            </a:extLst>
          </p:cNvPr>
          <p:cNvSpPr>
            <a:spLocks noGrp="1"/>
          </p:cNvSpPr>
          <p:nvPr>
            <p:ph sz="half" idx="2"/>
          </p:nvPr>
        </p:nvSpPr>
        <p:spPr>
          <a:xfrm>
            <a:off x="6172200" y="1825625"/>
            <a:ext cx="5181600" cy="4351338"/>
          </a:xfrm>
        </p:spPr>
        <p:txBody>
          <a:body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E5FF47C7-0ACC-A64B-AAC9-DE8FE836CB6B}"/>
              </a:ext>
            </a:extLst>
          </p:cNvPr>
          <p:cNvSpPr>
            <a:spLocks noGrp="1"/>
          </p:cNvSpPr>
          <p:nvPr>
            <p:ph type="dt" sz="half" idx="10"/>
          </p:nvPr>
        </p:nvSpPr>
        <p:spPr/>
        <p:txBody>
          <a:bodyPr/>
          <a:lstStyle/>
          <a:p>
            <a:fld id="{9F0BDE8A-7104-E64A-916C-8486ECB40A2F}" type="datetime1">
              <a:rPr lang="de-CH" smtClean="0"/>
              <a:t>21.02.2020</a:t>
            </a:fld>
            <a:endParaRPr lang="de-DE"/>
          </a:p>
        </p:txBody>
      </p:sp>
      <p:sp>
        <p:nvSpPr>
          <p:cNvPr id="6" name="Fußzeilenplatzhalter 5">
            <a:extLst>
              <a:ext uri="{FF2B5EF4-FFF2-40B4-BE49-F238E27FC236}">
                <a16:creationId xmlns:a16="http://schemas.microsoft.com/office/drawing/2014/main" id="{2C634BF2-D082-9F41-87EE-8CDC80B43A4C}"/>
              </a:ext>
            </a:extLst>
          </p:cNvPr>
          <p:cNvSpPr>
            <a:spLocks noGrp="1"/>
          </p:cNvSpPr>
          <p:nvPr>
            <p:ph type="ftr" sz="quarter" idx="11"/>
          </p:nvPr>
        </p:nvSpPr>
        <p:spPr/>
        <p:txBody>
          <a:bodyPr/>
          <a:lstStyle/>
          <a:p>
            <a:r>
              <a:rPr lang="de-DE"/>
              <a:t>Dorfkernzone Bahnhof 2021</a:t>
            </a:r>
          </a:p>
        </p:txBody>
      </p:sp>
      <p:sp>
        <p:nvSpPr>
          <p:cNvPr id="7" name="Foliennummernplatzhalter 6">
            <a:extLst>
              <a:ext uri="{FF2B5EF4-FFF2-40B4-BE49-F238E27FC236}">
                <a16:creationId xmlns:a16="http://schemas.microsoft.com/office/drawing/2014/main" id="{EC74D9F9-21A2-C44A-A15C-DE415B342F84}"/>
              </a:ext>
            </a:extLst>
          </p:cNvPr>
          <p:cNvSpPr>
            <a:spLocks noGrp="1"/>
          </p:cNvSpPr>
          <p:nvPr>
            <p:ph type="sldNum" sz="quarter" idx="12"/>
          </p:nvPr>
        </p:nvSpPr>
        <p:spPr/>
        <p:txBody>
          <a:bodyPr/>
          <a:lstStyle/>
          <a:p>
            <a:fld id="{8666F905-1AAA-6744-BE5A-F927518F2F7B}" type="slidenum">
              <a:rPr lang="de-DE" smtClean="0"/>
              <a:t>‹Nr.›</a:t>
            </a:fld>
            <a:endParaRPr lang="de-DE"/>
          </a:p>
        </p:txBody>
      </p:sp>
    </p:spTree>
    <p:extLst>
      <p:ext uri="{BB962C8B-B14F-4D97-AF65-F5344CB8AC3E}">
        <p14:creationId xmlns:p14="http://schemas.microsoft.com/office/powerpoint/2010/main" val="3803717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91330D-76AD-5D4B-8C2A-649AD4DEFA96}"/>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398F3405-BB06-9340-9A2D-CD30A23707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47F339BA-DFF5-7C47-AE2B-4CFC34167244}"/>
              </a:ext>
            </a:extLst>
          </p:cNvPr>
          <p:cNvSpPr>
            <a:spLocks noGrp="1"/>
          </p:cNvSpPr>
          <p:nvPr>
            <p:ph sz="half" idx="2"/>
          </p:nvPr>
        </p:nvSpPr>
        <p:spPr>
          <a:xfrm>
            <a:off x="839788" y="2505075"/>
            <a:ext cx="5157787" cy="3684588"/>
          </a:xfrm>
        </p:spPr>
        <p:txBody>
          <a:bodyPr/>
          <a:lstStyle/>
          <a:p>
            <a:r>
              <a:rPr lang="de-DE"/>
              <a:t>Mastertextformat bearbeiten
Zweite Ebene
Dritte Ebene
Vierte Ebene
Fünfte Ebene</a:t>
            </a:r>
          </a:p>
        </p:txBody>
      </p:sp>
      <p:sp>
        <p:nvSpPr>
          <p:cNvPr id="5" name="Textplatzhalter 4">
            <a:extLst>
              <a:ext uri="{FF2B5EF4-FFF2-40B4-BE49-F238E27FC236}">
                <a16:creationId xmlns:a16="http://schemas.microsoft.com/office/drawing/2014/main" id="{820CEF74-7D81-6F48-AF36-A3B37CF46F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6" name="Inhaltsplatzhalter 5">
            <a:extLst>
              <a:ext uri="{FF2B5EF4-FFF2-40B4-BE49-F238E27FC236}">
                <a16:creationId xmlns:a16="http://schemas.microsoft.com/office/drawing/2014/main" id="{7D4679E4-006A-9248-AF85-2CD8B0F9CA57}"/>
              </a:ext>
            </a:extLst>
          </p:cNvPr>
          <p:cNvSpPr>
            <a:spLocks noGrp="1"/>
          </p:cNvSpPr>
          <p:nvPr>
            <p:ph sz="quarter" idx="4"/>
          </p:nvPr>
        </p:nvSpPr>
        <p:spPr>
          <a:xfrm>
            <a:off x="6172200" y="2505075"/>
            <a:ext cx="5183188" cy="3684588"/>
          </a:xfrm>
        </p:spPr>
        <p:txBody>
          <a:bodyPr/>
          <a:lstStyle/>
          <a:p>
            <a:r>
              <a:rPr lang="de-DE"/>
              <a:t>Mastertextformat bearbeiten
Zweite Ebene
Dritte Ebene
Vierte Ebene
Fünfte Ebene</a:t>
            </a:r>
          </a:p>
        </p:txBody>
      </p:sp>
      <p:sp>
        <p:nvSpPr>
          <p:cNvPr id="7" name="Datumsplatzhalter 6">
            <a:extLst>
              <a:ext uri="{FF2B5EF4-FFF2-40B4-BE49-F238E27FC236}">
                <a16:creationId xmlns:a16="http://schemas.microsoft.com/office/drawing/2014/main" id="{FEF03A81-053A-E049-A222-FEC0ADE976D8}"/>
              </a:ext>
            </a:extLst>
          </p:cNvPr>
          <p:cNvSpPr>
            <a:spLocks noGrp="1"/>
          </p:cNvSpPr>
          <p:nvPr>
            <p:ph type="dt" sz="half" idx="10"/>
          </p:nvPr>
        </p:nvSpPr>
        <p:spPr/>
        <p:txBody>
          <a:bodyPr/>
          <a:lstStyle/>
          <a:p>
            <a:fld id="{8C69DC81-ECDF-874B-A3AF-66B49CDD5B0B}" type="datetime1">
              <a:rPr lang="de-CH" smtClean="0"/>
              <a:t>21.02.2020</a:t>
            </a:fld>
            <a:endParaRPr lang="de-DE"/>
          </a:p>
        </p:txBody>
      </p:sp>
      <p:sp>
        <p:nvSpPr>
          <p:cNvPr id="8" name="Fußzeilenplatzhalter 7">
            <a:extLst>
              <a:ext uri="{FF2B5EF4-FFF2-40B4-BE49-F238E27FC236}">
                <a16:creationId xmlns:a16="http://schemas.microsoft.com/office/drawing/2014/main" id="{9193CF19-1962-8941-A1D9-051AE9C1E245}"/>
              </a:ext>
            </a:extLst>
          </p:cNvPr>
          <p:cNvSpPr>
            <a:spLocks noGrp="1"/>
          </p:cNvSpPr>
          <p:nvPr>
            <p:ph type="ftr" sz="quarter" idx="11"/>
          </p:nvPr>
        </p:nvSpPr>
        <p:spPr/>
        <p:txBody>
          <a:bodyPr/>
          <a:lstStyle/>
          <a:p>
            <a:r>
              <a:rPr lang="de-DE"/>
              <a:t>Dorfkernzone Bahnhof 2021</a:t>
            </a:r>
          </a:p>
        </p:txBody>
      </p:sp>
      <p:sp>
        <p:nvSpPr>
          <p:cNvPr id="9" name="Foliennummernplatzhalter 8">
            <a:extLst>
              <a:ext uri="{FF2B5EF4-FFF2-40B4-BE49-F238E27FC236}">
                <a16:creationId xmlns:a16="http://schemas.microsoft.com/office/drawing/2014/main" id="{270ACB38-75EF-7148-B6A7-CEA3136B959E}"/>
              </a:ext>
            </a:extLst>
          </p:cNvPr>
          <p:cNvSpPr>
            <a:spLocks noGrp="1"/>
          </p:cNvSpPr>
          <p:nvPr>
            <p:ph type="sldNum" sz="quarter" idx="12"/>
          </p:nvPr>
        </p:nvSpPr>
        <p:spPr/>
        <p:txBody>
          <a:bodyPr/>
          <a:lstStyle/>
          <a:p>
            <a:fld id="{8666F905-1AAA-6744-BE5A-F927518F2F7B}" type="slidenum">
              <a:rPr lang="de-DE" smtClean="0"/>
              <a:t>‹Nr.›</a:t>
            </a:fld>
            <a:endParaRPr lang="de-DE"/>
          </a:p>
        </p:txBody>
      </p:sp>
    </p:spTree>
    <p:extLst>
      <p:ext uri="{BB962C8B-B14F-4D97-AF65-F5344CB8AC3E}">
        <p14:creationId xmlns:p14="http://schemas.microsoft.com/office/powerpoint/2010/main" val="4074225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3B6059-3490-9349-B870-F15564FCDBB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A76269BE-2D03-DD44-8DE0-2AB0162A283F}"/>
              </a:ext>
            </a:extLst>
          </p:cNvPr>
          <p:cNvSpPr>
            <a:spLocks noGrp="1"/>
          </p:cNvSpPr>
          <p:nvPr>
            <p:ph type="dt" sz="half" idx="10"/>
          </p:nvPr>
        </p:nvSpPr>
        <p:spPr/>
        <p:txBody>
          <a:bodyPr/>
          <a:lstStyle/>
          <a:p>
            <a:fld id="{34C63D00-CA66-C54B-8DD5-D2008021E565}" type="datetime1">
              <a:rPr lang="de-CH" smtClean="0"/>
              <a:t>21.02.2020</a:t>
            </a:fld>
            <a:endParaRPr lang="de-DE"/>
          </a:p>
        </p:txBody>
      </p:sp>
      <p:sp>
        <p:nvSpPr>
          <p:cNvPr id="4" name="Fußzeilenplatzhalter 3">
            <a:extLst>
              <a:ext uri="{FF2B5EF4-FFF2-40B4-BE49-F238E27FC236}">
                <a16:creationId xmlns:a16="http://schemas.microsoft.com/office/drawing/2014/main" id="{4F950B0C-9BBC-534B-90A6-0FBC0089BE16}"/>
              </a:ext>
            </a:extLst>
          </p:cNvPr>
          <p:cNvSpPr>
            <a:spLocks noGrp="1"/>
          </p:cNvSpPr>
          <p:nvPr>
            <p:ph type="ftr" sz="quarter" idx="11"/>
          </p:nvPr>
        </p:nvSpPr>
        <p:spPr/>
        <p:txBody>
          <a:bodyPr/>
          <a:lstStyle/>
          <a:p>
            <a:r>
              <a:rPr lang="de-DE"/>
              <a:t>Dorfkernzone Bahnhof 2021</a:t>
            </a:r>
          </a:p>
        </p:txBody>
      </p:sp>
      <p:sp>
        <p:nvSpPr>
          <p:cNvPr id="5" name="Foliennummernplatzhalter 4">
            <a:extLst>
              <a:ext uri="{FF2B5EF4-FFF2-40B4-BE49-F238E27FC236}">
                <a16:creationId xmlns:a16="http://schemas.microsoft.com/office/drawing/2014/main" id="{526C493C-3609-6045-8CAF-BA7251A84A9A}"/>
              </a:ext>
            </a:extLst>
          </p:cNvPr>
          <p:cNvSpPr>
            <a:spLocks noGrp="1"/>
          </p:cNvSpPr>
          <p:nvPr>
            <p:ph type="sldNum" sz="quarter" idx="12"/>
          </p:nvPr>
        </p:nvSpPr>
        <p:spPr/>
        <p:txBody>
          <a:bodyPr/>
          <a:lstStyle/>
          <a:p>
            <a:fld id="{8666F905-1AAA-6744-BE5A-F927518F2F7B}" type="slidenum">
              <a:rPr lang="de-DE" smtClean="0"/>
              <a:t>‹Nr.›</a:t>
            </a:fld>
            <a:endParaRPr lang="de-DE"/>
          </a:p>
        </p:txBody>
      </p:sp>
    </p:spTree>
    <p:extLst>
      <p:ext uri="{BB962C8B-B14F-4D97-AF65-F5344CB8AC3E}">
        <p14:creationId xmlns:p14="http://schemas.microsoft.com/office/powerpoint/2010/main" val="4204114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05315DE-C1FB-1742-A000-8D4AFE82E63B}"/>
              </a:ext>
            </a:extLst>
          </p:cNvPr>
          <p:cNvSpPr>
            <a:spLocks noGrp="1"/>
          </p:cNvSpPr>
          <p:nvPr>
            <p:ph type="dt" sz="half" idx="10"/>
          </p:nvPr>
        </p:nvSpPr>
        <p:spPr/>
        <p:txBody>
          <a:bodyPr/>
          <a:lstStyle/>
          <a:p>
            <a:fld id="{F0F9EB05-17A2-7241-B284-E19282C0BB92}" type="datetime1">
              <a:rPr lang="de-CH" smtClean="0"/>
              <a:t>21.02.2020</a:t>
            </a:fld>
            <a:endParaRPr lang="de-DE"/>
          </a:p>
        </p:txBody>
      </p:sp>
      <p:sp>
        <p:nvSpPr>
          <p:cNvPr id="3" name="Fußzeilenplatzhalter 2">
            <a:extLst>
              <a:ext uri="{FF2B5EF4-FFF2-40B4-BE49-F238E27FC236}">
                <a16:creationId xmlns:a16="http://schemas.microsoft.com/office/drawing/2014/main" id="{478858F0-8223-0E49-8E7E-077E7B3D30E6}"/>
              </a:ext>
            </a:extLst>
          </p:cNvPr>
          <p:cNvSpPr>
            <a:spLocks noGrp="1"/>
          </p:cNvSpPr>
          <p:nvPr>
            <p:ph type="ftr" sz="quarter" idx="11"/>
          </p:nvPr>
        </p:nvSpPr>
        <p:spPr/>
        <p:txBody>
          <a:bodyPr/>
          <a:lstStyle/>
          <a:p>
            <a:r>
              <a:rPr lang="de-DE"/>
              <a:t>Dorfkernzone Bahnhof 2021</a:t>
            </a:r>
          </a:p>
        </p:txBody>
      </p:sp>
      <p:sp>
        <p:nvSpPr>
          <p:cNvPr id="4" name="Foliennummernplatzhalter 3">
            <a:extLst>
              <a:ext uri="{FF2B5EF4-FFF2-40B4-BE49-F238E27FC236}">
                <a16:creationId xmlns:a16="http://schemas.microsoft.com/office/drawing/2014/main" id="{77722159-CAF3-7C4A-B58A-22E8EC986175}"/>
              </a:ext>
            </a:extLst>
          </p:cNvPr>
          <p:cNvSpPr>
            <a:spLocks noGrp="1"/>
          </p:cNvSpPr>
          <p:nvPr>
            <p:ph type="sldNum" sz="quarter" idx="12"/>
          </p:nvPr>
        </p:nvSpPr>
        <p:spPr/>
        <p:txBody>
          <a:bodyPr/>
          <a:lstStyle/>
          <a:p>
            <a:fld id="{8666F905-1AAA-6744-BE5A-F927518F2F7B}" type="slidenum">
              <a:rPr lang="de-DE" smtClean="0"/>
              <a:t>‹Nr.›</a:t>
            </a:fld>
            <a:endParaRPr lang="de-DE"/>
          </a:p>
        </p:txBody>
      </p:sp>
    </p:spTree>
    <p:extLst>
      <p:ext uri="{BB962C8B-B14F-4D97-AF65-F5344CB8AC3E}">
        <p14:creationId xmlns:p14="http://schemas.microsoft.com/office/powerpoint/2010/main" val="1301575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2BC56B-FB65-1B49-8FD3-F46831E571D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F24F970-7801-4D45-BAE1-209B4E2B69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e-DE"/>
              <a:t>Mastertextformat bearbeiten
Zweite Ebene
Dritte Ebene
Vierte Ebene
Fünfte Ebene</a:t>
            </a:r>
          </a:p>
        </p:txBody>
      </p:sp>
      <p:sp>
        <p:nvSpPr>
          <p:cNvPr id="4" name="Textplatzhalter 3">
            <a:extLst>
              <a:ext uri="{FF2B5EF4-FFF2-40B4-BE49-F238E27FC236}">
                <a16:creationId xmlns:a16="http://schemas.microsoft.com/office/drawing/2014/main" id="{37E3743D-1C58-5849-8BB8-A6340C9440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0C9F1AFA-F3B0-2540-8972-99A8D0C70B19}"/>
              </a:ext>
            </a:extLst>
          </p:cNvPr>
          <p:cNvSpPr>
            <a:spLocks noGrp="1"/>
          </p:cNvSpPr>
          <p:nvPr>
            <p:ph type="dt" sz="half" idx="10"/>
          </p:nvPr>
        </p:nvSpPr>
        <p:spPr/>
        <p:txBody>
          <a:bodyPr/>
          <a:lstStyle/>
          <a:p>
            <a:fld id="{E1597D79-C4A0-EE40-8FE4-99C14C4B08B2}" type="datetime1">
              <a:rPr lang="de-CH" smtClean="0"/>
              <a:t>21.02.2020</a:t>
            </a:fld>
            <a:endParaRPr lang="de-DE"/>
          </a:p>
        </p:txBody>
      </p:sp>
      <p:sp>
        <p:nvSpPr>
          <p:cNvPr id="6" name="Fußzeilenplatzhalter 5">
            <a:extLst>
              <a:ext uri="{FF2B5EF4-FFF2-40B4-BE49-F238E27FC236}">
                <a16:creationId xmlns:a16="http://schemas.microsoft.com/office/drawing/2014/main" id="{1C054818-2244-264D-83C3-BCE093AF867D}"/>
              </a:ext>
            </a:extLst>
          </p:cNvPr>
          <p:cNvSpPr>
            <a:spLocks noGrp="1"/>
          </p:cNvSpPr>
          <p:nvPr>
            <p:ph type="ftr" sz="quarter" idx="11"/>
          </p:nvPr>
        </p:nvSpPr>
        <p:spPr/>
        <p:txBody>
          <a:bodyPr/>
          <a:lstStyle/>
          <a:p>
            <a:r>
              <a:rPr lang="de-DE"/>
              <a:t>Dorfkernzone Bahnhof 2021</a:t>
            </a:r>
          </a:p>
        </p:txBody>
      </p:sp>
      <p:sp>
        <p:nvSpPr>
          <p:cNvPr id="7" name="Foliennummernplatzhalter 6">
            <a:extLst>
              <a:ext uri="{FF2B5EF4-FFF2-40B4-BE49-F238E27FC236}">
                <a16:creationId xmlns:a16="http://schemas.microsoft.com/office/drawing/2014/main" id="{73E357F4-6AA5-3146-91B3-B0A820518D8D}"/>
              </a:ext>
            </a:extLst>
          </p:cNvPr>
          <p:cNvSpPr>
            <a:spLocks noGrp="1"/>
          </p:cNvSpPr>
          <p:nvPr>
            <p:ph type="sldNum" sz="quarter" idx="12"/>
          </p:nvPr>
        </p:nvSpPr>
        <p:spPr/>
        <p:txBody>
          <a:bodyPr/>
          <a:lstStyle/>
          <a:p>
            <a:fld id="{8666F905-1AAA-6744-BE5A-F927518F2F7B}" type="slidenum">
              <a:rPr lang="de-DE" smtClean="0"/>
              <a:t>‹Nr.›</a:t>
            </a:fld>
            <a:endParaRPr lang="de-DE"/>
          </a:p>
        </p:txBody>
      </p:sp>
    </p:spTree>
    <p:extLst>
      <p:ext uri="{BB962C8B-B14F-4D97-AF65-F5344CB8AC3E}">
        <p14:creationId xmlns:p14="http://schemas.microsoft.com/office/powerpoint/2010/main" val="215536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8920B3-2887-6841-B3DF-B4E85C17408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BB1CCD4-44F6-2F45-9A6C-861CA43D88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ABDD3237-3BAC-4C48-9102-7ABEB20A13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DAD7AEE4-EAC4-DF4D-9F67-66B0855E5ECD}"/>
              </a:ext>
            </a:extLst>
          </p:cNvPr>
          <p:cNvSpPr>
            <a:spLocks noGrp="1"/>
          </p:cNvSpPr>
          <p:nvPr>
            <p:ph type="dt" sz="half" idx="10"/>
          </p:nvPr>
        </p:nvSpPr>
        <p:spPr/>
        <p:txBody>
          <a:bodyPr/>
          <a:lstStyle/>
          <a:p>
            <a:fld id="{7E0703B2-E613-FE4E-9D6E-A7204B6574E7}" type="datetime1">
              <a:rPr lang="de-CH" smtClean="0"/>
              <a:t>21.02.2020</a:t>
            </a:fld>
            <a:endParaRPr lang="de-DE"/>
          </a:p>
        </p:txBody>
      </p:sp>
      <p:sp>
        <p:nvSpPr>
          <p:cNvPr id="6" name="Fußzeilenplatzhalter 5">
            <a:extLst>
              <a:ext uri="{FF2B5EF4-FFF2-40B4-BE49-F238E27FC236}">
                <a16:creationId xmlns:a16="http://schemas.microsoft.com/office/drawing/2014/main" id="{69E3D8AF-73A3-1241-862E-C07B31760B7B}"/>
              </a:ext>
            </a:extLst>
          </p:cNvPr>
          <p:cNvSpPr>
            <a:spLocks noGrp="1"/>
          </p:cNvSpPr>
          <p:nvPr>
            <p:ph type="ftr" sz="quarter" idx="11"/>
          </p:nvPr>
        </p:nvSpPr>
        <p:spPr/>
        <p:txBody>
          <a:bodyPr/>
          <a:lstStyle/>
          <a:p>
            <a:r>
              <a:rPr lang="de-DE"/>
              <a:t>Dorfkernzone Bahnhof 2021</a:t>
            </a:r>
          </a:p>
        </p:txBody>
      </p:sp>
      <p:sp>
        <p:nvSpPr>
          <p:cNvPr id="7" name="Foliennummernplatzhalter 6">
            <a:extLst>
              <a:ext uri="{FF2B5EF4-FFF2-40B4-BE49-F238E27FC236}">
                <a16:creationId xmlns:a16="http://schemas.microsoft.com/office/drawing/2014/main" id="{3452E29C-2A7C-2F45-8602-0CC0A6BE2921}"/>
              </a:ext>
            </a:extLst>
          </p:cNvPr>
          <p:cNvSpPr>
            <a:spLocks noGrp="1"/>
          </p:cNvSpPr>
          <p:nvPr>
            <p:ph type="sldNum" sz="quarter" idx="12"/>
          </p:nvPr>
        </p:nvSpPr>
        <p:spPr/>
        <p:txBody>
          <a:bodyPr/>
          <a:lstStyle/>
          <a:p>
            <a:fld id="{8666F905-1AAA-6744-BE5A-F927518F2F7B}" type="slidenum">
              <a:rPr lang="de-DE" smtClean="0"/>
              <a:t>‹Nr.›</a:t>
            </a:fld>
            <a:endParaRPr lang="de-DE"/>
          </a:p>
        </p:txBody>
      </p:sp>
    </p:spTree>
    <p:extLst>
      <p:ext uri="{BB962C8B-B14F-4D97-AF65-F5344CB8AC3E}">
        <p14:creationId xmlns:p14="http://schemas.microsoft.com/office/powerpoint/2010/main" val="179080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593A338F-6990-3E49-B8E7-6B2BC6E162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05CF3B5C-73E8-564C-804B-15245F6133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C8154821-78FB-894E-98FD-0B8576BCB3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CEE0D6-14A5-1549-B5AA-6611133F1A37}" type="datetime1">
              <a:rPr lang="de-CH" smtClean="0"/>
              <a:t>21.02.2020</a:t>
            </a:fld>
            <a:endParaRPr lang="de-DE"/>
          </a:p>
        </p:txBody>
      </p:sp>
      <p:sp>
        <p:nvSpPr>
          <p:cNvPr id="5" name="Fußzeilenplatzhalter 4">
            <a:extLst>
              <a:ext uri="{FF2B5EF4-FFF2-40B4-BE49-F238E27FC236}">
                <a16:creationId xmlns:a16="http://schemas.microsoft.com/office/drawing/2014/main" id="{E3AA251F-EC2F-774D-A293-D42C6568F2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Dorfkernzone Bahnhof 2021</a:t>
            </a:r>
          </a:p>
        </p:txBody>
      </p:sp>
      <p:sp>
        <p:nvSpPr>
          <p:cNvPr id="6" name="Foliennummernplatzhalter 5">
            <a:extLst>
              <a:ext uri="{FF2B5EF4-FFF2-40B4-BE49-F238E27FC236}">
                <a16:creationId xmlns:a16="http://schemas.microsoft.com/office/drawing/2014/main" id="{23B12012-0328-1949-8E0F-999D25883B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6F905-1AAA-6744-BE5A-F927518F2F7B}" type="slidenum">
              <a:rPr lang="de-DE" smtClean="0"/>
              <a:t>‹Nr.›</a:t>
            </a:fld>
            <a:endParaRPr lang="de-DE"/>
          </a:p>
        </p:txBody>
      </p:sp>
    </p:spTree>
    <p:extLst>
      <p:ext uri="{BB962C8B-B14F-4D97-AF65-F5344CB8AC3E}">
        <p14:creationId xmlns:p14="http://schemas.microsoft.com/office/powerpoint/2010/main" val="454539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package" Target="../embeddings/Microsoft_Word_Document.docx"/><Relationship Id="rId5" Type="http://schemas.openxmlformats.org/officeDocument/2006/relationships/image" Target="../media/image2.png"/><Relationship Id="rId4" Type="http://schemas.openxmlformats.org/officeDocument/2006/relationships/image" Target="../media/image8.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B2D0D-DCCC-3543-A0C9-63023504FF7A}"/>
              </a:ext>
            </a:extLst>
          </p:cNvPr>
          <p:cNvSpPr>
            <a:spLocks noGrp="1"/>
          </p:cNvSpPr>
          <p:nvPr>
            <p:ph type="ctrTitle"/>
          </p:nvPr>
        </p:nvSpPr>
        <p:spPr>
          <a:xfrm>
            <a:off x="1524000" y="1122363"/>
            <a:ext cx="9144000" cy="1332738"/>
          </a:xfrm>
        </p:spPr>
        <p:txBody>
          <a:bodyPr>
            <a:normAutofit fontScale="90000"/>
          </a:bodyPr>
          <a:lstStyle/>
          <a:p>
            <a:r>
              <a:rPr lang="de-DE" sz="4000" dirty="0"/>
              <a:t>Motion </a:t>
            </a:r>
            <a:br>
              <a:rPr lang="de-DE" sz="4000" dirty="0"/>
            </a:br>
            <a:r>
              <a:rPr lang="de-DE" sz="4000" dirty="0"/>
              <a:t>Einrichten einer Testphase </a:t>
            </a:r>
            <a:br>
              <a:rPr lang="de-DE" sz="3600" dirty="0"/>
            </a:br>
            <a:r>
              <a:rPr lang="de-DE" sz="3600" b="1" dirty="0"/>
              <a:t>„Dorfkernzone Bahnhof“ bis 2021</a:t>
            </a:r>
          </a:p>
        </p:txBody>
      </p:sp>
      <p:sp>
        <p:nvSpPr>
          <p:cNvPr id="3" name="Untertitel 2">
            <a:extLst>
              <a:ext uri="{FF2B5EF4-FFF2-40B4-BE49-F238E27FC236}">
                <a16:creationId xmlns:a16="http://schemas.microsoft.com/office/drawing/2014/main" id="{0DB3D9DF-0925-BB4B-A9F2-77AA8E0E68E8}"/>
              </a:ext>
            </a:extLst>
          </p:cNvPr>
          <p:cNvSpPr>
            <a:spLocks noGrp="1"/>
          </p:cNvSpPr>
          <p:nvPr>
            <p:ph type="subTitle" idx="1"/>
          </p:nvPr>
        </p:nvSpPr>
        <p:spPr>
          <a:xfrm>
            <a:off x="1524000" y="2900580"/>
            <a:ext cx="9144000" cy="1655762"/>
          </a:xfrm>
        </p:spPr>
        <p:txBody>
          <a:bodyPr/>
          <a:lstStyle/>
          <a:p>
            <a:endParaRPr lang="de-DE" dirty="0"/>
          </a:p>
        </p:txBody>
      </p:sp>
      <p:pic>
        <p:nvPicPr>
          <p:cNvPr id="5" name="Grafik 4">
            <a:extLst>
              <a:ext uri="{FF2B5EF4-FFF2-40B4-BE49-F238E27FC236}">
                <a16:creationId xmlns:a16="http://schemas.microsoft.com/office/drawing/2014/main" id="{211F2362-98D8-1C4E-A20E-8CB98A01F8CA}"/>
              </a:ext>
            </a:extLst>
          </p:cNvPr>
          <p:cNvPicPr>
            <a:picLocks noChangeAspect="1"/>
          </p:cNvPicPr>
          <p:nvPr/>
        </p:nvPicPr>
        <p:blipFill>
          <a:blip r:embed="rId3"/>
          <a:stretch>
            <a:fillRect/>
          </a:stretch>
        </p:blipFill>
        <p:spPr>
          <a:xfrm>
            <a:off x="1524000" y="2593154"/>
            <a:ext cx="9223332" cy="2871500"/>
          </a:xfrm>
          <a:prstGeom prst="rect">
            <a:avLst/>
          </a:prstGeom>
        </p:spPr>
      </p:pic>
      <p:sp>
        <p:nvSpPr>
          <p:cNvPr id="6" name="Datumsplatzhalter 5">
            <a:extLst>
              <a:ext uri="{FF2B5EF4-FFF2-40B4-BE49-F238E27FC236}">
                <a16:creationId xmlns:a16="http://schemas.microsoft.com/office/drawing/2014/main" id="{241A1AEB-355C-ED40-9BB7-A79DA71A2139}"/>
              </a:ext>
            </a:extLst>
          </p:cNvPr>
          <p:cNvSpPr>
            <a:spLocks noGrp="1"/>
          </p:cNvSpPr>
          <p:nvPr>
            <p:ph type="dt" sz="half" idx="10"/>
          </p:nvPr>
        </p:nvSpPr>
        <p:spPr/>
        <p:txBody>
          <a:bodyPr/>
          <a:lstStyle/>
          <a:p>
            <a:fld id="{88D4E456-EDEC-9047-86EC-91CC19558480}" type="datetime1">
              <a:rPr lang="de-CH" smtClean="0"/>
              <a:t>21.02.2020</a:t>
            </a:fld>
            <a:endParaRPr lang="de-DE" dirty="0"/>
          </a:p>
        </p:txBody>
      </p:sp>
      <p:sp>
        <p:nvSpPr>
          <p:cNvPr id="7" name="Fußzeilenplatzhalter 6">
            <a:extLst>
              <a:ext uri="{FF2B5EF4-FFF2-40B4-BE49-F238E27FC236}">
                <a16:creationId xmlns:a16="http://schemas.microsoft.com/office/drawing/2014/main" id="{0739063D-1C90-F847-9D1D-2478A0845740}"/>
              </a:ext>
            </a:extLst>
          </p:cNvPr>
          <p:cNvSpPr>
            <a:spLocks noGrp="1"/>
          </p:cNvSpPr>
          <p:nvPr>
            <p:ph type="ftr" sz="quarter" idx="11"/>
          </p:nvPr>
        </p:nvSpPr>
        <p:spPr/>
        <p:txBody>
          <a:bodyPr/>
          <a:lstStyle/>
          <a:p>
            <a:r>
              <a:rPr lang="de-DE" dirty="0"/>
              <a:t>Dorfkernzone Bahnhof 2021  </a:t>
            </a:r>
          </a:p>
        </p:txBody>
      </p:sp>
      <p:pic>
        <p:nvPicPr>
          <p:cNvPr id="8" name="Grafik 7" descr="Beschreibung: Vorlage_SP_Bildmarke_Wortmarke_positiv_4c">
            <a:extLst>
              <a:ext uri="{FF2B5EF4-FFF2-40B4-BE49-F238E27FC236}">
                <a16:creationId xmlns:a16="http://schemas.microsoft.com/office/drawing/2014/main" id="{B9A47D60-5C77-E245-BFCF-3CD6C9B8C7F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81859" y="6356350"/>
            <a:ext cx="1172281" cy="352425"/>
          </a:xfrm>
          <a:prstGeom prst="rect">
            <a:avLst/>
          </a:prstGeom>
          <a:noFill/>
          <a:ln>
            <a:noFill/>
          </a:ln>
        </p:spPr>
      </p:pic>
    </p:spTree>
    <p:extLst>
      <p:ext uri="{BB962C8B-B14F-4D97-AF65-F5344CB8AC3E}">
        <p14:creationId xmlns:p14="http://schemas.microsoft.com/office/powerpoint/2010/main" val="90172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242AB9CC-0BD2-9343-A368-3FC24F589D68}"/>
              </a:ext>
            </a:extLst>
          </p:cNvPr>
          <p:cNvSpPr>
            <a:spLocks noGrp="1"/>
          </p:cNvSpPr>
          <p:nvPr>
            <p:ph type="dt" sz="half" idx="10"/>
          </p:nvPr>
        </p:nvSpPr>
        <p:spPr>
          <a:xfrm>
            <a:off x="300617" y="6370290"/>
            <a:ext cx="2743200" cy="365125"/>
          </a:xfrm>
        </p:spPr>
        <p:txBody>
          <a:bodyPr/>
          <a:lstStyle/>
          <a:p>
            <a:pPr algn="ctr"/>
            <a:fld id="{DD7A0617-A0B6-3E4D-B883-B6DE7F55169A}" type="datetime1">
              <a:rPr lang="de-CH" smtClean="0">
                <a:latin typeface="+mj-lt"/>
              </a:rPr>
              <a:pPr algn="ctr"/>
              <a:t>21.02.2020</a:t>
            </a:fld>
            <a:endParaRPr lang="de-DE" dirty="0">
              <a:latin typeface="+mj-lt"/>
            </a:endParaRPr>
          </a:p>
        </p:txBody>
      </p:sp>
      <p:sp>
        <p:nvSpPr>
          <p:cNvPr id="5" name="Fußzeilenplatzhalter 4">
            <a:extLst>
              <a:ext uri="{FF2B5EF4-FFF2-40B4-BE49-F238E27FC236}">
                <a16:creationId xmlns:a16="http://schemas.microsoft.com/office/drawing/2014/main" id="{656E8308-C648-364C-B3BE-5793172F7CAA}"/>
              </a:ext>
            </a:extLst>
          </p:cNvPr>
          <p:cNvSpPr>
            <a:spLocks noGrp="1"/>
          </p:cNvSpPr>
          <p:nvPr>
            <p:ph type="ftr" sz="quarter" idx="11"/>
          </p:nvPr>
        </p:nvSpPr>
        <p:spPr>
          <a:xfrm>
            <a:off x="4137248" y="6370291"/>
            <a:ext cx="4114800" cy="365125"/>
          </a:xfrm>
        </p:spPr>
        <p:txBody>
          <a:bodyPr/>
          <a:lstStyle/>
          <a:p>
            <a:r>
              <a:rPr lang="de-DE" dirty="0">
                <a:latin typeface="+mj-lt"/>
              </a:rPr>
              <a:t>Dorfkernzone Bahnhof 2021</a:t>
            </a:r>
          </a:p>
        </p:txBody>
      </p:sp>
      <p:pic>
        <p:nvPicPr>
          <p:cNvPr id="6" name="Grafik 5">
            <a:extLst>
              <a:ext uri="{FF2B5EF4-FFF2-40B4-BE49-F238E27FC236}">
                <a16:creationId xmlns:a16="http://schemas.microsoft.com/office/drawing/2014/main" id="{97A17AC6-DBF6-B442-96CC-7FA8354AC919}"/>
              </a:ext>
            </a:extLst>
          </p:cNvPr>
          <p:cNvPicPr>
            <a:picLocks noChangeAspect="1"/>
          </p:cNvPicPr>
          <p:nvPr/>
        </p:nvPicPr>
        <p:blipFill>
          <a:blip r:embed="rId4"/>
          <a:stretch>
            <a:fillRect/>
          </a:stretch>
        </p:blipFill>
        <p:spPr>
          <a:xfrm>
            <a:off x="765730" y="1830338"/>
            <a:ext cx="5118280" cy="4053637"/>
          </a:xfrm>
          <a:prstGeom prst="rect">
            <a:avLst/>
          </a:prstGeom>
        </p:spPr>
      </p:pic>
      <p:sp>
        <p:nvSpPr>
          <p:cNvPr id="8" name="Textfeld 7">
            <a:extLst>
              <a:ext uri="{FF2B5EF4-FFF2-40B4-BE49-F238E27FC236}">
                <a16:creationId xmlns:a16="http://schemas.microsoft.com/office/drawing/2014/main" id="{31AD05A3-5DD8-6F44-9DF5-6B0972C0CF7F}"/>
              </a:ext>
            </a:extLst>
          </p:cNvPr>
          <p:cNvSpPr txBox="1"/>
          <p:nvPr/>
        </p:nvSpPr>
        <p:spPr>
          <a:xfrm>
            <a:off x="1597190" y="5883975"/>
            <a:ext cx="3050754" cy="369332"/>
          </a:xfrm>
          <a:prstGeom prst="rect">
            <a:avLst/>
          </a:prstGeom>
          <a:noFill/>
        </p:spPr>
        <p:txBody>
          <a:bodyPr wrap="square" rtlCol="0">
            <a:spAutoFit/>
          </a:bodyPr>
          <a:lstStyle/>
          <a:p>
            <a:pPr algn="ctr"/>
            <a:r>
              <a:rPr lang="de-DE" dirty="0">
                <a:latin typeface="+mj-lt"/>
              </a:rPr>
              <a:t>vorher</a:t>
            </a:r>
          </a:p>
        </p:txBody>
      </p:sp>
      <p:sp>
        <p:nvSpPr>
          <p:cNvPr id="11" name="Textfeld 10">
            <a:extLst>
              <a:ext uri="{FF2B5EF4-FFF2-40B4-BE49-F238E27FC236}">
                <a16:creationId xmlns:a16="http://schemas.microsoft.com/office/drawing/2014/main" id="{8AAAF943-B308-3D49-A524-1BC3767B43AF}"/>
              </a:ext>
            </a:extLst>
          </p:cNvPr>
          <p:cNvSpPr txBox="1"/>
          <p:nvPr/>
        </p:nvSpPr>
        <p:spPr>
          <a:xfrm>
            <a:off x="7163148" y="5866865"/>
            <a:ext cx="3050754" cy="369332"/>
          </a:xfrm>
          <a:prstGeom prst="rect">
            <a:avLst/>
          </a:prstGeom>
          <a:noFill/>
        </p:spPr>
        <p:txBody>
          <a:bodyPr wrap="square" rtlCol="0">
            <a:spAutoFit/>
          </a:bodyPr>
          <a:lstStyle/>
          <a:p>
            <a:pPr algn="ctr"/>
            <a:r>
              <a:rPr lang="de-DE" dirty="0">
                <a:latin typeface="+mj-lt"/>
              </a:rPr>
              <a:t>nachher</a:t>
            </a:r>
          </a:p>
        </p:txBody>
      </p:sp>
      <p:sp>
        <p:nvSpPr>
          <p:cNvPr id="12" name="Textfeld 11">
            <a:extLst>
              <a:ext uri="{FF2B5EF4-FFF2-40B4-BE49-F238E27FC236}">
                <a16:creationId xmlns:a16="http://schemas.microsoft.com/office/drawing/2014/main" id="{4B30BD75-F87B-BA46-B3B9-3D6054EA0A0E}"/>
              </a:ext>
            </a:extLst>
          </p:cNvPr>
          <p:cNvSpPr txBox="1"/>
          <p:nvPr/>
        </p:nvSpPr>
        <p:spPr>
          <a:xfrm>
            <a:off x="765730" y="630009"/>
            <a:ext cx="11426270" cy="1200329"/>
          </a:xfrm>
          <a:prstGeom prst="rect">
            <a:avLst/>
          </a:prstGeom>
          <a:noFill/>
        </p:spPr>
        <p:txBody>
          <a:bodyPr wrap="none" rtlCol="0">
            <a:spAutoFit/>
          </a:bodyPr>
          <a:lstStyle/>
          <a:p>
            <a:pPr algn="ctr"/>
            <a:r>
              <a:rPr lang="de-DE" sz="3600" dirty="0">
                <a:latin typeface="+mj-lt"/>
              </a:rPr>
              <a:t>Dorfkernzone Bahnhof - für ein attraktives Ortszentrum</a:t>
            </a:r>
          </a:p>
          <a:p>
            <a:pPr algn="ctr"/>
            <a:r>
              <a:rPr lang="de-DE" dirty="0">
                <a:latin typeface="+mj-lt"/>
              </a:rPr>
              <a:t>Ein tieferes Tempo des Autoverkehrs hilft, die Lebens- und Wohnqualität der Bevölkerung, aber auch die wirtschaftliche </a:t>
            </a:r>
          </a:p>
          <a:p>
            <a:pPr algn="ctr"/>
            <a:r>
              <a:rPr lang="de-DE" dirty="0">
                <a:latin typeface="+mj-lt"/>
              </a:rPr>
              <a:t>Attraktivität von Düdingen zu erhöhen und nimmt Rücksicht auf alle Verkehrsteilnehmer. </a:t>
            </a:r>
          </a:p>
        </p:txBody>
      </p:sp>
      <p:pic>
        <p:nvPicPr>
          <p:cNvPr id="13" name="Grafik 12" descr="Beschreibung: Vorlage_SP_Bildmarke_Wortmarke_positiv_4c">
            <a:extLst>
              <a:ext uri="{FF2B5EF4-FFF2-40B4-BE49-F238E27FC236}">
                <a16:creationId xmlns:a16="http://schemas.microsoft.com/office/drawing/2014/main" id="{C258244F-362C-0C4C-A163-EFC53DF80FD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345479" y="6321977"/>
            <a:ext cx="1172281" cy="352425"/>
          </a:xfrm>
          <a:prstGeom prst="rect">
            <a:avLst/>
          </a:prstGeom>
          <a:noFill/>
          <a:ln>
            <a:noFill/>
          </a:ln>
        </p:spPr>
      </p:pic>
      <p:graphicFrame>
        <p:nvGraphicFramePr>
          <p:cNvPr id="14" name="Objekt 13">
            <a:extLst>
              <a:ext uri="{FF2B5EF4-FFF2-40B4-BE49-F238E27FC236}">
                <a16:creationId xmlns:a16="http://schemas.microsoft.com/office/drawing/2014/main" id="{5A71B88E-6E7B-464A-9A56-FBD0905B0881}"/>
              </a:ext>
            </a:extLst>
          </p:cNvPr>
          <p:cNvGraphicFramePr>
            <a:graphicFrameLocks noChangeAspect="1"/>
          </p:cNvGraphicFramePr>
          <p:nvPr>
            <p:extLst>
              <p:ext uri="{D42A27DB-BD31-4B8C-83A1-F6EECF244321}">
                <p14:modId xmlns:p14="http://schemas.microsoft.com/office/powerpoint/2010/main" val="2364270364"/>
              </p:ext>
            </p:extLst>
          </p:nvPr>
        </p:nvGraphicFramePr>
        <p:xfrm>
          <a:off x="6339352" y="-144030"/>
          <a:ext cx="5021375" cy="6466007"/>
        </p:xfrm>
        <a:graphic>
          <a:graphicData uri="http://schemas.openxmlformats.org/presentationml/2006/ole">
            <mc:AlternateContent xmlns:mc="http://schemas.openxmlformats.org/markup-compatibility/2006">
              <mc:Choice xmlns:v="urn:schemas-microsoft-com:vml" Requires="v">
                <p:oleObj spid="_x0000_s2066" name="Dokument" r:id="rId6" imgW="5753100" imgH="7340600" progId="Word.Document.12">
                  <p:embed/>
                </p:oleObj>
              </mc:Choice>
              <mc:Fallback>
                <p:oleObj name="Dokument" r:id="rId6" imgW="5753100" imgH="7340600" progId="Word.Document.12">
                  <p:embed/>
                  <p:pic>
                    <p:nvPicPr>
                      <p:cNvPr id="7" name="Objekt 6">
                        <a:extLst>
                          <a:ext uri="{FF2B5EF4-FFF2-40B4-BE49-F238E27FC236}">
                            <a16:creationId xmlns:a16="http://schemas.microsoft.com/office/drawing/2014/main" id="{C4D20C62-86B6-6B4C-B7A1-D52277E188FC}"/>
                          </a:ext>
                        </a:extLst>
                      </p:cNvPr>
                      <p:cNvPicPr/>
                      <p:nvPr/>
                    </p:nvPicPr>
                    <p:blipFill>
                      <a:blip r:embed="rId7"/>
                      <a:stretch>
                        <a:fillRect/>
                      </a:stretch>
                    </p:blipFill>
                    <p:spPr>
                      <a:xfrm>
                        <a:off x="6339352" y="-144030"/>
                        <a:ext cx="5021375" cy="6466007"/>
                      </a:xfrm>
                      <a:prstGeom prst="rect">
                        <a:avLst/>
                      </a:prstGeom>
                    </p:spPr>
                  </p:pic>
                </p:oleObj>
              </mc:Fallback>
            </mc:AlternateContent>
          </a:graphicData>
        </a:graphic>
      </p:graphicFrame>
    </p:spTree>
    <p:extLst>
      <p:ext uri="{BB962C8B-B14F-4D97-AF65-F5344CB8AC3E}">
        <p14:creationId xmlns:p14="http://schemas.microsoft.com/office/powerpoint/2010/main" val="2433866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448F9C-952F-F943-81A2-57BDE4FD6C3B}"/>
              </a:ext>
            </a:extLst>
          </p:cNvPr>
          <p:cNvSpPr>
            <a:spLocks noGrp="1"/>
          </p:cNvSpPr>
          <p:nvPr>
            <p:ph type="title"/>
          </p:nvPr>
        </p:nvSpPr>
        <p:spPr/>
        <p:txBody>
          <a:bodyPr>
            <a:normAutofit/>
          </a:bodyPr>
          <a:lstStyle/>
          <a:p>
            <a:r>
              <a:rPr lang="de-DE" sz="3600" dirty="0"/>
              <a:t>Inhalt</a:t>
            </a:r>
          </a:p>
        </p:txBody>
      </p:sp>
      <p:sp>
        <p:nvSpPr>
          <p:cNvPr id="3" name="Inhaltsplatzhalter 2">
            <a:extLst>
              <a:ext uri="{FF2B5EF4-FFF2-40B4-BE49-F238E27FC236}">
                <a16:creationId xmlns:a16="http://schemas.microsoft.com/office/drawing/2014/main" id="{D021538D-30A6-474A-8D5F-9E82AB9C3011}"/>
              </a:ext>
            </a:extLst>
          </p:cNvPr>
          <p:cNvSpPr>
            <a:spLocks noGrp="1"/>
          </p:cNvSpPr>
          <p:nvPr>
            <p:ph idx="1"/>
          </p:nvPr>
        </p:nvSpPr>
        <p:spPr/>
        <p:txBody>
          <a:bodyPr/>
          <a:lstStyle/>
          <a:p>
            <a:r>
              <a:rPr lang="de-DE">
                <a:latin typeface="+mj-lt"/>
              </a:rPr>
              <a:t>Motion</a:t>
            </a:r>
            <a:endParaRPr lang="de-DE" dirty="0">
              <a:latin typeface="+mj-lt"/>
            </a:endParaRPr>
          </a:p>
          <a:p>
            <a:r>
              <a:rPr lang="de-DE" dirty="0">
                <a:latin typeface="+mj-lt"/>
              </a:rPr>
              <a:t>Vorarbeiten zur Motion</a:t>
            </a:r>
          </a:p>
          <a:p>
            <a:r>
              <a:rPr lang="de-DE" dirty="0">
                <a:latin typeface="+mj-lt"/>
              </a:rPr>
              <a:t>Begehren</a:t>
            </a:r>
          </a:p>
          <a:p>
            <a:r>
              <a:rPr lang="de-DE" dirty="0">
                <a:latin typeface="+mj-lt"/>
              </a:rPr>
              <a:t>Begründung</a:t>
            </a:r>
          </a:p>
          <a:p>
            <a:r>
              <a:rPr lang="de-DE" dirty="0">
                <a:latin typeface="+mj-lt"/>
              </a:rPr>
              <a:t>Skeptische Voten – wir antworten</a:t>
            </a:r>
          </a:p>
          <a:p>
            <a:r>
              <a:rPr lang="de-DE" dirty="0">
                <a:latin typeface="+mj-lt"/>
              </a:rPr>
              <a:t>Dorfkernzone Bahnhof – für ein attraktives Ortszentrum</a:t>
            </a:r>
          </a:p>
          <a:p>
            <a:endParaRPr lang="de-DE" dirty="0"/>
          </a:p>
          <a:p>
            <a:pPr marL="0" indent="0">
              <a:buNone/>
            </a:pPr>
            <a:endParaRPr lang="de-DE" dirty="0"/>
          </a:p>
        </p:txBody>
      </p:sp>
      <p:sp>
        <p:nvSpPr>
          <p:cNvPr id="4" name="Datumsplatzhalter 3">
            <a:extLst>
              <a:ext uri="{FF2B5EF4-FFF2-40B4-BE49-F238E27FC236}">
                <a16:creationId xmlns:a16="http://schemas.microsoft.com/office/drawing/2014/main" id="{49575332-B9E5-1B44-B7EB-9EBA228536C1}"/>
              </a:ext>
            </a:extLst>
          </p:cNvPr>
          <p:cNvSpPr>
            <a:spLocks noGrp="1"/>
          </p:cNvSpPr>
          <p:nvPr>
            <p:ph type="dt" sz="half" idx="10"/>
          </p:nvPr>
        </p:nvSpPr>
        <p:spPr/>
        <p:txBody>
          <a:bodyPr/>
          <a:lstStyle/>
          <a:p>
            <a:fld id="{3467EB50-B158-2E4E-AC4E-69805677BC4D}" type="datetime1">
              <a:rPr lang="de-CH" smtClean="0"/>
              <a:t>21.02.2020</a:t>
            </a:fld>
            <a:endParaRPr lang="de-DE"/>
          </a:p>
        </p:txBody>
      </p:sp>
      <p:sp>
        <p:nvSpPr>
          <p:cNvPr id="5" name="Fußzeilenplatzhalter 4">
            <a:extLst>
              <a:ext uri="{FF2B5EF4-FFF2-40B4-BE49-F238E27FC236}">
                <a16:creationId xmlns:a16="http://schemas.microsoft.com/office/drawing/2014/main" id="{2B8A8DD6-F660-9C46-8661-F611D7B8316D}"/>
              </a:ext>
            </a:extLst>
          </p:cNvPr>
          <p:cNvSpPr>
            <a:spLocks noGrp="1"/>
          </p:cNvSpPr>
          <p:nvPr>
            <p:ph type="ftr" sz="quarter" idx="11"/>
          </p:nvPr>
        </p:nvSpPr>
        <p:spPr/>
        <p:txBody>
          <a:bodyPr/>
          <a:lstStyle/>
          <a:p>
            <a:r>
              <a:rPr lang="de-DE" dirty="0"/>
              <a:t>Dorfkernzone Bahnhof 2021</a:t>
            </a:r>
          </a:p>
        </p:txBody>
      </p:sp>
      <p:pic>
        <p:nvPicPr>
          <p:cNvPr id="6" name="Grafik 5" descr="Beschreibung: Vorlage_SP_Bildmarke_Wortmarke_positiv_4c">
            <a:extLst>
              <a:ext uri="{FF2B5EF4-FFF2-40B4-BE49-F238E27FC236}">
                <a16:creationId xmlns:a16="http://schemas.microsoft.com/office/drawing/2014/main" id="{44F14E8A-0C04-AF42-9C0D-B2F687EA44F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528703" y="6311900"/>
            <a:ext cx="1172281" cy="352425"/>
          </a:xfrm>
          <a:prstGeom prst="rect">
            <a:avLst/>
          </a:prstGeom>
          <a:noFill/>
          <a:ln>
            <a:noFill/>
          </a:ln>
        </p:spPr>
      </p:pic>
    </p:spTree>
    <p:extLst>
      <p:ext uri="{BB962C8B-B14F-4D97-AF65-F5344CB8AC3E}">
        <p14:creationId xmlns:p14="http://schemas.microsoft.com/office/powerpoint/2010/main" val="213641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93199597-53D5-7848-8935-7B51F5B6CF2A}"/>
              </a:ext>
            </a:extLst>
          </p:cNvPr>
          <p:cNvSpPr>
            <a:spLocks noGrp="1"/>
          </p:cNvSpPr>
          <p:nvPr>
            <p:ph type="dt" sz="half" idx="10"/>
          </p:nvPr>
        </p:nvSpPr>
        <p:spPr/>
        <p:txBody>
          <a:bodyPr/>
          <a:lstStyle/>
          <a:p>
            <a:fld id="{DD7A0617-A0B6-3E4D-B883-B6DE7F55169A}" type="datetime1">
              <a:rPr lang="de-CH" smtClean="0"/>
              <a:t>21.02.2020</a:t>
            </a:fld>
            <a:endParaRPr lang="de-DE"/>
          </a:p>
        </p:txBody>
      </p:sp>
      <p:sp>
        <p:nvSpPr>
          <p:cNvPr id="5" name="Fußzeilenplatzhalter 4">
            <a:extLst>
              <a:ext uri="{FF2B5EF4-FFF2-40B4-BE49-F238E27FC236}">
                <a16:creationId xmlns:a16="http://schemas.microsoft.com/office/drawing/2014/main" id="{64DBAD75-4DF8-5D4C-851D-9E444BD17BC2}"/>
              </a:ext>
            </a:extLst>
          </p:cNvPr>
          <p:cNvSpPr>
            <a:spLocks noGrp="1"/>
          </p:cNvSpPr>
          <p:nvPr>
            <p:ph type="ftr" sz="quarter" idx="11"/>
          </p:nvPr>
        </p:nvSpPr>
        <p:spPr/>
        <p:txBody>
          <a:bodyPr/>
          <a:lstStyle/>
          <a:p>
            <a:r>
              <a:rPr lang="de-DE"/>
              <a:t>Dorfkernzone Bahnhof 2021</a:t>
            </a:r>
          </a:p>
        </p:txBody>
      </p:sp>
      <p:sp>
        <p:nvSpPr>
          <p:cNvPr id="28" name="Textfeld 27">
            <a:extLst>
              <a:ext uri="{FF2B5EF4-FFF2-40B4-BE49-F238E27FC236}">
                <a16:creationId xmlns:a16="http://schemas.microsoft.com/office/drawing/2014/main" id="{4503AC4C-FD9A-D643-A346-D652F2AEFB62}"/>
              </a:ext>
            </a:extLst>
          </p:cNvPr>
          <p:cNvSpPr txBox="1"/>
          <p:nvPr/>
        </p:nvSpPr>
        <p:spPr>
          <a:xfrm>
            <a:off x="6683022" y="993422"/>
            <a:ext cx="3522134" cy="3984978"/>
          </a:xfrm>
          <a:prstGeom prst="rect">
            <a:avLst/>
          </a:prstGeom>
          <a:noFill/>
        </p:spPr>
        <p:txBody>
          <a:bodyPr wrap="square" rtlCol="0">
            <a:spAutoFit/>
          </a:bodyPr>
          <a:lstStyle/>
          <a:p>
            <a:endParaRPr lang="de-DE" dirty="0"/>
          </a:p>
        </p:txBody>
      </p:sp>
      <p:pic>
        <p:nvPicPr>
          <p:cNvPr id="30" name="Grafik 29" descr="Beschreibung: Vorlage_SP_Bildmarke_Wortmarke_positiv_4c">
            <a:extLst>
              <a:ext uri="{FF2B5EF4-FFF2-40B4-BE49-F238E27FC236}">
                <a16:creationId xmlns:a16="http://schemas.microsoft.com/office/drawing/2014/main" id="{DB279C7F-B3AE-DB4E-93C4-4BAAF7D6570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517414" y="6186487"/>
            <a:ext cx="1172281" cy="352425"/>
          </a:xfrm>
          <a:prstGeom prst="rect">
            <a:avLst/>
          </a:prstGeom>
          <a:noFill/>
          <a:ln>
            <a:noFill/>
          </a:ln>
        </p:spPr>
      </p:pic>
      <p:pic>
        <p:nvPicPr>
          <p:cNvPr id="3" name="Grafik 2">
            <a:extLst>
              <a:ext uri="{FF2B5EF4-FFF2-40B4-BE49-F238E27FC236}">
                <a16:creationId xmlns:a16="http://schemas.microsoft.com/office/drawing/2014/main" id="{E4F8C27C-01FA-0341-8829-010378BF1F92}"/>
              </a:ext>
            </a:extLst>
          </p:cNvPr>
          <p:cNvPicPr>
            <a:picLocks noChangeAspect="1"/>
          </p:cNvPicPr>
          <p:nvPr/>
        </p:nvPicPr>
        <p:blipFill>
          <a:blip r:embed="rId4"/>
          <a:stretch>
            <a:fillRect/>
          </a:stretch>
        </p:blipFill>
        <p:spPr>
          <a:xfrm>
            <a:off x="961753" y="417512"/>
            <a:ext cx="4343400" cy="6121400"/>
          </a:xfrm>
          <a:prstGeom prst="rect">
            <a:avLst/>
          </a:prstGeom>
        </p:spPr>
      </p:pic>
      <p:pic>
        <p:nvPicPr>
          <p:cNvPr id="7" name="Grafik 6">
            <a:extLst>
              <a:ext uri="{FF2B5EF4-FFF2-40B4-BE49-F238E27FC236}">
                <a16:creationId xmlns:a16="http://schemas.microsoft.com/office/drawing/2014/main" id="{AC721FA8-957F-CC4D-8401-7763BABE8FB5}"/>
              </a:ext>
            </a:extLst>
          </p:cNvPr>
          <p:cNvPicPr>
            <a:picLocks noChangeAspect="1"/>
          </p:cNvPicPr>
          <p:nvPr/>
        </p:nvPicPr>
        <p:blipFill>
          <a:blip r:embed="rId5"/>
          <a:stretch>
            <a:fillRect/>
          </a:stretch>
        </p:blipFill>
        <p:spPr>
          <a:xfrm>
            <a:off x="5925830" y="234950"/>
            <a:ext cx="4132570" cy="5930893"/>
          </a:xfrm>
          <a:prstGeom prst="rect">
            <a:avLst/>
          </a:prstGeom>
        </p:spPr>
      </p:pic>
    </p:spTree>
    <p:extLst>
      <p:ext uri="{BB962C8B-B14F-4D97-AF65-F5344CB8AC3E}">
        <p14:creationId xmlns:p14="http://schemas.microsoft.com/office/powerpoint/2010/main" val="3245009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D517B8-A3D0-DF4F-AEF0-A8E533F2451E}"/>
              </a:ext>
            </a:extLst>
          </p:cNvPr>
          <p:cNvSpPr>
            <a:spLocks noGrp="1"/>
          </p:cNvSpPr>
          <p:nvPr>
            <p:ph type="title"/>
          </p:nvPr>
        </p:nvSpPr>
        <p:spPr/>
        <p:txBody>
          <a:bodyPr>
            <a:normAutofit/>
          </a:bodyPr>
          <a:lstStyle/>
          <a:p>
            <a:r>
              <a:rPr lang="de-DE" sz="3600" dirty="0"/>
              <a:t>Vorarbeiten und Abklärungen</a:t>
            </a:r>
          </a:p>
        </p:txBody>
      </p:sp>
      <p:sp>
        <p:nvSpPr>
          <p:cNvPr id="3" name="Inhaltsplatzhalter 2">
            <a:extLst>
              <a:ext uri="{FF2B5EF4-FFF2-40B4-BE49-F238E27FC236}">
                <a16:creationId xmlns:a16="http://schemas.microsoft.com/office/drawing/2014/main" id="{416192E2-D63E-0D49-B5FC-7C649B29976A}"/>
              </a:ext>
            </a:extLst>
          </p:cNvPr>
          <p:cNvSpPr>
            <a:spLocks noGrp="1"/>
          </p:cNvSpPr>
          <p:nvPr>
            <p:ph idx="1"/>
          </p:nvPr>
        </p:nvSpPr>
        <p:spPr/>
        <p:txBody>
          <a:bodyPr>
            <a:normAutofit lnSpcReduction="10000"/>
          </a:bodyPr>
          <a:lstStyle/>
          <a:p>
            <a:endParaRPr lang="de-DE" dirty="0">
              <a:latin typeface="+mj-lt"/>
            </a:endParaRPr>
          </a:p>
          <a:p>
            <a:r>
              <a:rPr lang="de-DE" dirty="0">
                <a:latin typeface="+mj-lt"/>
              </a:rPr>
              <a:t>Studieren der verschiedenen Studien und Massnahmedokumente</a:t>
            </a:r>
          </a:p>
          <a:p>
            <a:pPr>
              <a:buFontTx/>
              <a:buChar char="-"/>
            </a:pPr>
            <a:r>
              <a:rPr lang="de-DE" dirty="0">
                <a:latin typeface="+mj-lt"/>
              </a:rPr>
              <a:t>Regionalplanung Sense 2030</a:t>
            </a:r>
          </a:p>
          <a:p>
            <a:pPr>
              <a:buFontTx/>
              <a:buChar char="-"/>
            </a:pPr>
            <a:r>
              <a:rPr lang="de-DE" dirty="0">
                <a:latin typeface="+mj-lt"/>
              </a:rPr>
              <a:t>AP2 – Massnahmeliste Gemeinde</a:t>
            </a:r>
          </a:p>
          <a:p>
            <a:pPr>
              <a:buFontTx/>
              <a:buChar char="-"/>
            </a:pPr>
            <a:r>
              <a:rPr lang="de-DE" dirty="0">
                <a:latin typeface="+mj-lt"/>
              </a:rPr>
              <a:t>Gemeinderichtplan: D2 Richtplan – Verkehr - Bericht</a:t>
            </a:r>
          </a:p>
          <a:p>
            <a:r>
              <a:rPr lang="de-DE" dirty="0">
                <a:latin typeface="+mj-lt"/>
              </a:rPr>
              <a:t>Treffen mit dem Bauingenieur der Gemeinde</a:t>
            </a:r>
          </a:p>
          <a:p>
            <a:r>
              <a:rPr lang="de-DE" dirty="0">
                <a:latin typeface="+mj-lt"/>
              </a:rPr>
              <a:t>Kontakt mit dem Kanton</a:t>
            </a:r>
          </a:p>
          <a:p>
            <a:r>
              <a:rPr lang="de-DE" dirty="0">
                <a:latin typeface="+mj-lt"/>
              </a:rPr>
              <a:t>Besichtigung in Köniz inklusive Austausch mit ehemaliger Gemeinderätin</a:t>
            </a:r>
          </a:p>
          <a:p>
            <a:endParaRPr lang="de-DE" dirty="0"/>
          </a:p>
        </p:txBody>
      </p:sp>
      <p:sp>
        <p:nvSpPr>
          <p:cNvPr id="4" name="Datumsplatzhalter 3">
            <a:extLst>
              <a:ext uri="{FF2B5EF4-FFF2-40B4-BE49-F238E27FC236}">
                <a16:creationId xmlns:a16="http://schemas.microsoft.com/office/drawing/2014/main" id="{EF28268F-90B8-8244-91C7-1ECC3E9E2D14}"/>
              </a:ext>
            </a:extLst>
          </p:cNvPr>
          <p:cNvSpPr>
            <a:spLocks noGrp="1"/>
          </p:cNvSpPr>
          <p:nvPr>
            <p:ph type="dt" sz="half" idx="10"/>
          </p:nvPr>
        </p:nvSpPr>
        <p:spPr/>
        <p:txBody>
          <a:bodyPr/>
          <a:lstStyle/>
          <a:p>
            <a:fld id="{DD7A0617-A0B6-3E4D-B883-B6DE7F55169A}" type="datetime1">
              <a:rPr lang="de-CH" smtClean="0"/>
              <a:t>21.02.2020</a:t>
            </a:fld>
            <a:endParaRPr lang="de-DE"/>
          </a:p>
        </p:txBody>
      </p:sp>
      <p:sp>
        <p:nvSpPr>
          <p:cNvPr id="5" name="Fußzeilenplatzhalter 4">
            <a:extLst>
              <a:ext uri="{FF2B5EF4-FFF2-40B4-BE49-F238E27FC236}">
                <a16:creationId xmlns:a16="http://schemas.microsoft.com/office/drawing/2014/main" id="{9EF98185-A11D-3549-8239-739A4AFAAD8C}"/>
              </a:ext>
            </a:extLst>
          </p:cNvPr>
          <p:cNvSpPr>
            <a:spLocks noGrp="1"/>
          </p:cNvSpPr>
          <p:nvPr>
            <p:ph type="ftr" sz="quarter" idx="11"/>
          </p:nvPr>
        </p:nvSpPr>
        <p:spPr/>
        <p:txBody>
          <a:bodyPr/>
          <a:lstStyle/>
          <a:p>
            <a:r>
              <a:rPr lang="de-DE"/>
              <a:t>Dorfkernzone Bahnhof 2021</a:t>
            </a:r>
          </a:p>
        </p:txBody>
      </p:sp>
      <p:pic>
        <p:nvPicPr>
          <p:cNvPr id="6" name="Grafik 5" descr="Beschreibung: Vorlage_SP_Bildmarke_Wortmarke_positiv_4c">
            <a:extLst>
              <a:ext uri="{FF2B5EF4-FFF2-40B4-BE49-F238E27FC236}">
                <a16:creationId xmlns:a16="http://schemas.microsoft.com/office/drawing/2014/main" id="{4867E28D-1E32-DB47-8910-1D8DD2028CC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336792" y="6311900"/>
            <a:ext cx="1172281" cy="352425"/>
          </a:xfrm>
          <a:prstGeom prst="rect">
            <a:avLst/>
          </a:prstGeom>
          <a:noFill/>
          <a:ln>
            <a:noFill/>
          </a:ln>
        </p:spPr>
      </p:pic>
    </p:spTree>
    <p:extLst>
      <p:ext uri="{BB962C8B-B14F-4D97-AF65-F5344CB8AC3E}">
        <p14:creationId xmlns:p14="http://schemas.microsoft.com/office/powerpoint/2010/main" val="76508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D96CC1-05A3-364D-BBBD-9CB9E2288742}"/>
              </a:ext>
            </a:extLst>
          </p:cNvPr>
          <p:cNvSpPr>
            <a:spLocks noGrp="1"/>
          </p:cNvSpPr>
          <p:nvPr>
            <p:ph type="title"/>
          </p:nvPr>
        </p:nvSpPr>
        <p:spPr/>
        <p:txBody>
          <a:bodyPr>
            <a:normAutofit/>
          </a:bodyPr>
          <a:lstStyle/>
          <a:p>
            <a:r>
              <a:rPr lang="de-DE" sz="3600" dirty="0"/>
              <a:t>Begehren</a:t>
            </a:r>
          </a:p>
        </p:txBody>
      </p:sp>
      <p:sp>
        <p:nvSpPr>
          <p:cNvPr id="3" name="Inhaltsplatzhalter 2">
            <a:extLst>
              <a:ext uri="{FF2B5EF4-FFF2-40B4-BE49-F238E27FC236}">
                <a16:creationId xmlns:a16="http://schemas.microsoft.com/office/drawing/2014/main" id="{6847E3F8-EC64-0142-9B2E-1DFA6D255A2F}"/>
              </a:ext>
            </a:extLst>
          </p:cNvPr>
          <p:cNvSpPr>
            <a:spLocks noGrp="1"/>
          </p:cNvSpPr>
          <p:nvPr>
            <p:ph idx="1"/>
          </p:nvPr>
        </p:nvSpPr>
        <p:spPr/>
        <p:txBody>
          <a:bodyPr/>
          <a:lstStyle/>
          <a:p>
            <a:pPr lvl="0"/>
            <a:r>
              <a:rPr lang="de-CH" dirty="0">
                <a:latin typeface="+mj-lt"/>
              </a:rPr>
              <a:t>Der Ortsdurchfahrtsabschnitt ab Demant Fussgängerstreifen bis zum Thaddäusheim wird für eine Testphase von mind. 6 Monaten zu einer 30er Zone eingerichtet. Im Vorfeld wird abgeklärt, ob während der Testphase die Überquerung der Strasse für die Fussgänger*innen in diesem Teilabschnitt frei wählbar sein soll (ausser Kreiselsituation) oder durch die Fussgängerstreifen vorgegeben wird. </a:t>
            </a:r>
          </a:p>
          <a:p>
            <a:pPr marL="0" lvl="0" indent="0">
              <a:buNone/>
            </a:pPr>
            <a:r>
              <a:rPr lang="de-CH" dirty="0">
                <a:latin typeface="+mj-lt"/>
              </a:rPr>
              <a:t> </a:t>
            </a:r>
          </a:p>
          <a:p>
            <a:r>
              <a:rPr lang="de-CH" dirty="0">
                <a:latin typeface="+mj-lt"/>
              </a:rPr>
              <a:t>Die Testphase hat zum Ziel, Erfahrungswerte aus dem praktischen Betrieb zu erlangen und dadurch eine Basis für die Entwicklung der definitiven Neuplanung des beschriebenen Perimeters zu schaffen</a:t>
            </a:r>
            <a:r>
              <a:rPr lang="de-CH" dirty="0">
                <a:effectLst/>
                <a:latin typeface="+mj-lt"/>
              </a:rPr>
              <a:t> </a:t>
            </a:r>
            <a:endParaRPr lang="de-DE" dirty="0">
              <a:latin typeface="+mj-lt"/>
            </a:endParaRPr>
          </a:p>
        </p:txBody>
      </p:sp>
      <p:sp>
        <p:nvSpPr>
          <p:cNvPr id="4" name="Datumsplatzhalter 3">
            <a:extLst>
              <a:ext uri="{FF2B5EF4-FFF2-40B4-BE49-F238E27FC236}">
                <a16:creationId xmlns:a16="http://schemas.microsoft.com/office/drawing/2014/main" id="{D348ACDC-58B2-7B43-8FD5-1A1BA50A636B}"/>
              </a:ext>
            </a:extLst>
          </p:cNvPr>
          <p:cNvSpPr>
            <a:spLocks noGrp="1"/>
          </p:cNvSpPr>
          <p:nvPr>
            <p:ph type="dt" sz="half" idx="10"/>
          </p:nvPr>
        </p:nvSpPr>
        <p:spPr/>
        <p:txBody>
          <a:bodyPr/>
          <a:lstStyle/>
          <a:p>
            <a:fld id="{DD7A0617-A0B6-3E4D-B883-B6DE7F55169A}" type="datetime1">
              <a:rPr lang="de-CH" smtClean="0"/>
              <a:t>21.02.2020</a:t>
            </a:fld>
            <a:endParaRPr lang="de-DE"/>
          </a:p>
        </p:txBody>
      </p:sp>
      <p:sp>
        <p:nvSpPr>
          <p:cNvPr id="5" name="Fußzeilenplatzhalter 4">
            <a:extLst>
              <a:ext uri="{FF2B5EF4-FFF2-40B4-BE49-F238E27FC236}">
                <a16:creationId xmlns:a16="http://schemas.microsoft.com/office/drawing/2014/main" id="{70FCF8A9-E876-FB47-9479-FB54BABDCEBB}"/>
              </a:ext>
            </a:extLst>
          </p:cNvPr>
          <p:cNvSpPr>
            <a:spLocks noGrp="1"/>
          </p:cNvSpPr>
          <p:nvPr>
            <p:ph type="ftr" sz="quarter" idx="11"/>
          </p:nvPr>
        </p:nvSpPr>
        <p:spPr/>
        <p:txBody>
          <a:bodyPr/>
          <a:lstStyle/>
          <a:p>
            <a:r>
              <a:rPr lang="de-DE"/>
              <a:t>Dorfkernzone Bahnhof 2021</a:t>
            </a:r>
          </a:p>
        </p:txBody>
      </p:sp>
      <p:pic>
        <p:nvPicPr>
          <p:cNvPr id="6" name="Grafik 5" descr="Beschreibung: Vorlage_SP_Bildmarke_Wortmarke_positiv_4c">
            <a:extLst>
              <a:ext uri="{FF2B5EF4-FFF2-40B4-BE49-F238E27FC236}">
                <a16:creationId xmlns:a16="http://schemas.microsoft.com/office/drawing/2014/main" id="{AA8410A5-F8B5-294B-8CBC-8B716D1320A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325503" y="6278739"/>
            <a:ext cx="1172281" cy="352425"/>
          </a:xfrm>
          <a:prstGeom prst="rect">
            <a:avLst/>
          </a:prstGeom>
          <a:noFill/>
          <a:ln>
            <a:noFill/>
          </a:ln>
        </p:spPr>
      </p:pic>
    </p:spTree>
    <p:extLst>
      <p:ext uri="{BB962C8B-B14F-4D97-AF65-F5344CB8AC3E}">
        <p14:creationId xmlns:p14="http://schemas.microsoft.com/office/powerpoint/2010/main" val="339652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578767-FCA9-3840-BFBF-8DA019FD0381}"/>
              </a:ext>
            </a:extLst>
          </p:cNvPr>
          <p:cNvSpPr>
            <a:spLocks noGrp="1"/>
          </p:cNvSpPr>
          <p:nvPr>
            <p:ph type="title"/>
          </p:nvPr>
        </p:nvSpPr>
        <p:spPr/>
        <p:txBody>
          <a:bodyPr>
            <a:normAutofit/>
          </a:bodyPr>
          <a:lstStyle/>
          <a:p>
            <a:r>
              <a:rPr lang="de-DE" sz="3600" dirty="0"/>
              <a:t>Begründung</a:t>
            </a:r>
          </a:p>
        </p:txBody>
      </p:sp>
      <p:sp>
        <p:nvSpPr>
          <p:cNvPr id="3" name="Inhaltsplatzhalter 2">
            <a:extLst>
              <a:ext uri="{FF2B5EF4-FFF2-40B4-BE49-F238E27FC236}">
                <a16:creationId xmlns:a16="http://schemas.microsoft.com/office/drawing/2014/main" id="{F34B8792-710F-1643-A208-23FEEB953686}"/>
              </a:ext>
            </a:extLst>
          </p:cNvPr>
          <p:cNvSpPr>
            <a:spLocks noGrp="1"/>
          </p:cNvSpPr>
          <p:nvPr>
            <p:ph idx="1"/>
          </p:nvPr>
        </p:nvSpPr>
        <p:spPr>
          <a:xfrm>
            <a:off x="838200" y="1690688"/>
            <a:ext cx="10515600" cy="4486275"/>
          </a:xfrm>
        </p:spPr>
        <p:txBody>
          <a:bodyPr>
            <a:noAutofit/>
          </a:bodyPr>
          <a:lstStyle/>
          <a:p>
            <a:r>
              <a:rPr lang="de-CH" sz="2000" dirty="0">
                <a:latin typeface="+mj-lt"/>
              </a:rPr>
              <a:t>Mit der Umsetzung der Motion wird es möglich, die Machbarkeit und die Konsequenzen der Massnahme «Dorfkernzone Bahnhof» auszuloten und im Hinblick auf die Rahmenbedingungen für eine definitive Einführung zu analysieren. Die künftige Lösung würde folgende Vorteile bieten:</a:t>
            </a:r>
          </a:p>
          <a:p>
            <a:pPr>
              <a:buFont typeface="Symbol" pitchFamily="2" charset="2"/>
              <a:buChar char="-"/>
            </a:pPr>
            <a:r>
              <a:rPr lang="de-CH" sz="2000" dirty="0">
                <a:latin typeface="+mj-lt"/>
              </a:rPr>
              <a:t>Erhöhung der Wohnqualität</a:t>
            </a:r>
          </a:p>
          <a:p>
            <a:pPr>
              <a:buFont typeface="Symbol" pitchFamily="2" charset="2"/>
              <a:buChar char="-"/>
            </a:pPr>
            <a:r>
              <a:rPr lang="de-CH" sz="2000" dirty="0">
                <a:latin typeface="+mj-lt"/>
              </a:rPr>
              <a:t>Besserer Überblick durch eine neue verbesserte visuelle Situation - Sicherheit wird erhöht</a:t>
            </a:r>
          </a:p>
          <a:p>
            <a:pPr>
              <a:buFont typeface="Symbol" pitchFamily="2" charset="2"/>
              <a:buChar char="-"/>
            </a:pPr>
            <a:r>
              <a:rPr lang="de-CH" sz="2000" dirty="0">
                <a:latin typeface="+mj-lt"/>
              </a:rPr>
              <a:t>Erweiterung des zukünftigen Bahnhofplatzes möglich</a:t>
            </a:r>
          </a:p>
          <a:p>
            <a:pPr>
              <a:buFont typeface="Symbol" pitchFamily="2" charset="2"/>
              <a:buChar char="-"/>
            </a:pPr>
            <a:r>
              <a:rPr lang="de-CH" sz="2000" dirty="0">
                <a:latin typeface="+mj-lt"/>
              </a:rPr>
              <a:t>Quartierverbindung von Düdingen West mit Düdingen Ost</a:t>
            </a:r>
          </a:p>
          <a:p>
            <a:pPr>
              <a:buFont typeface="Symbol" pitchFamily="2" charset="2"/>
              <a:buChar char="-"/>
            </a:pPr>
            <a:r>
              <a:rPr lang="de-CH" sz="2000" dirty="0">
                <a:latin typeface="+mj-lt"/>
              </a:rPr>
              <a:t>Langsamverkehr (Fussgänger; Velofahrer), ÖV und MIV können nicht überall entflechtet werden. Der in der Motion vorgeschlagene Abschnitt muss dementsprechend als Begegnungsraum behandelt werden.</a:t>
            </a:r>
          </a:p>
          <a:p>
            <a:pPr>
              <a:buFont typeface="Symbol" pitchFamily="2" charset="2"/>
              <a:buChar char="-"/>
            </a:pPr>
            <a:r>
              <a:rPr lang="de-CH" sz="2000" dirty="0">
                <a:latin typeface="+mj-lt"/>
              </a:rPr>
              <a:t>Optimierung des Verkehrsflusses – Verringerung der Lärmemission – Anvisierung der Luftreinhaltung</a:t>
            </a:r>
          </a:p>
          <a:p>
            <a:pPr>
              <a:buFont typeface="Symbol" pitchFamily="2" charset="2"/>
              <a:buChar char="-"/>
            </a:pPr>
            <a:r>
              <a:rPr lang="de-CH" sz="2000" dirty="0">
                <a:latin typeface="+mj-lt"/>
              </a:rPr>
              <a:t>Wohn- Arbeits- und Freizeitort wird vom Verkehr gering möglichst dominiert</a:t>
            </a:r>
          </a:p>
          <a:p>
            <a:endParaRPr lang="de-CH" sz="2000" dirty="0">
              <a:latin typeface="+mj-lt"/>
            </a:endParaRPr>
          </a:p>
          <a:p>
            <a:endParaRPr lang="de-CH" sz="2000" dirty="0">
              <a:latin typeface="+mj-lt"/>
            </a:endParaRPr>
          </a:p>
          <a:p>
            <a:endParaRPr lang="de-DE" sz="2000" dirty="0">
              <a:latin typeface="+mj-lt"/>
            </a:endParaRPr>
          </a:p>
        </p:txBody>
      </p:sp>
      <p:sp>
        <p:nvSpPr>
          <p:cNvPr id="4" name="Datumsplatzhalter 3">
            <a:extLst>
              <a:ext uri="{FF2B5EF4-FFF2-40B4-BE49-F238E27FC236}">
                <a16:creationId xmlns:a16="http://schemas.microsoft.com/office/drawing/2014/main" id="{DC4C3007-452B-4D42-B272-D24D6FED9739}"/>
              </a:ext>
            </a:extLst>
          </p:cNvPr>
          <p:cNvSpPr>
            <a:spLocks noGrp="1"/>
          </p:cNvSpPr>
          <p:nvPr>
            <p:ph type="dt" sz="half" idx="10"/>
          </p:nvPr>
        </p:nvSpPr>
        <p:spPr/>
        <p:txBody>
          <a:bodyPr/>
          <a:lstStyle/>
          <a:p>
            <a:fld id="{DD7A0617-A0B6-3E4D-B883-B6DE7F55169A}" type="datetime1">
              <a:rPr lang="de-CH" smtClean="0"/>
              <a:t>21.02.2020</a:t>
            </a:fld>
            <a:endParaRPr lang="de-DE"/>
          </a:p>
        </p:txBody>
      </p:sp>
      <p:sp>
        <p:nvSpPr>
          <p:cNvPr id="5" name="Fußzeilenplatzhalter 4">
            <a:extLst>
              <a:ext uri="{FF2B5EF4-FFF2-40B4-BE49-F238E27FC236}">
                <a16:creationId xmlns:a16="http://schemas.microsoft.com/office/drawing/2014/main" id="{011EB698-F014-544D-9D75-836E9A72D370}"/>
              </a:ext>
            </a:extLst>
          </p:cNvPr>
          <p:cNvSpPr>
            <a:spLocks noGrp="1"/>
          </p:cNvSpPr>
          <p:nvPr>
            <p:ph type="ftr" sz="quarter" idx="11"/>
          </p:nvPr>
        </p:nvSpPr>
        <p:spPr/>
        <p:txBody>
          <a:bodyPr/>
          <a:lstStyle/>
          <a:p>
            <a:r>
              <a:rPr lang="de-DE"/>
              <a:t>Dorfkernzone Bahnhof 2021</a:t>
            </a:r>
          </a:p>
        </p:txBody>
      </p:sp>
      <p:pic>
        <p:nvPicPr>
          <p:cNvPr id="6" name="Grafik 5" descr="Beschreibung: Vorlage_SP_Bildmarke_Wortmarke_positiv_4c">
            <a:extLst>
              <a:ext uri="{FF2B5EF4-FFF2-40B4-BE49-F238E27FC236}">
                <a16:creationId xmlns:a16="http://schemas.microsoft.com/office/drawing/2014/main" id="{95664C5F-AFC9-7D4D-961A-8382132C810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348081" y="6311900"/>
            <a:ext cx="1172281" cy="352425"/>
          </a:xfrm>
          <a:prstGeom prst="rect">
            <a:avLst/>
          </a:prstGeom>
          <a:noFill/>
          <a:ln>
            <a:noFill/>
          </a:ln>
        </p:spPr>
      </p:pic>
    </p:spTree>
    <p:extLst>
      <p:ext uri="{BB962C8B-B14F-4D97-AF65-F5344CB8AC3E}">
        <p14:creationId xmlns:p14="http://schemas.microsoft.com/office/powerpoint/2010/main" val="89436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E5E5711B-1D22-F94B-B854-6D7E1524682B}"/>
              </a:ext>
            </a:extLst>
          </p:cNvPr>
          <p:cNvPicPr>
            <a:picLocks noChangeAspect="1"/>
          </p:cNvPicPr>
          <p:nvPr/>
        </p:nvPicPr>
        <p:blipFill>
          <a:blip r:embed="rId3"/>
          <a:stretch>
            <a:fillRect/>
          </a:stretch>
        </p:blipFill>
        <p:spPr>
          <a:xfrm>
            <a:off x="5888502" y="4135794"/>
            <a:ext cx="3159858" cy="928208"/>
          </a:xfrm>
          <a:prstGeom prst="rect">
            <a:avLst/>
          </a:prstGeom>
        </p:spPr>
      </p:pic>
      <p:sp>
        <p:nvSpPr>
          <p:cNvPr id="3" name="Inhaltsplatzhalter 2">
            <a:extLst>
              <a:ext uri="{FF2B5EF4-FFF2-40B4-BE49-F238E27FC236}">
                <a16:creationId xmlns:a16="http://schemas.microsoft.com/office/drawing/2014/main" id="{51421598-6607-B840-8501-1FE1CFF49694}"/>
              </a:ext>
            </a:extLst>
          </p:cNvPr>
          <p:cNvSpPr>
            <a:spLocks noGrp="1"/>
          </p:cNvSpPr>
          <p:nvPr>
            <p:ph idx="1"/>
          </p:nvPr>
        </p:nvSpPr>
        <p:spPr>
          <a:xfrm>
            <a:off x="286607" y="418836"/>
            <a:ext cx="11618785" cy="5784959"/>
          </a:xfrm>
        </p:spPr>
        <p:txBody>
          <a:bodyPr>
            <a:normAutofit/>
          </a:bodyPr>
          <a:lstStyle/>
          <a:p>
            <a:pPr marL="0" indent="0">
              <a:buNone/>
            </a:pPr>
            <a:r>
              <a:rPr lang="de-DE" sz="3600" dirty="0">
                <a:latin typeface="+mj-lt"/>
              </a:rPr>
              <a:t>Skeptische Voten – wir antworten</a:t>
            </a:r>
            <a:endParaRPr lang="de-DE" sz="3600" b="1" dirty="0">
              <a:latin typeface="+mj-lt"/>
            </a:endParaRPr>
          </a:p>
          <a:p>
            <a:r>
              <a:rPr lang="de-DE" sz="1800" b="1" dirty="0">
                <a:latin typeface="+mj-lt"/>
              </a:rPr>
              <a:t>Verunsicherung der Bevölkerung von 50 auf 30 dann wieder 50                                                                                           </a:t>
            </a:r>
          </a:p>
          <a:p>
            <a:pPr marL="0" indent="0">
              <a:buNone/>
            </a:pPr>
            <a:r>
              <a:rPr lang="de-DE" sz="1800" b="1" dirty="0">
                <a:latin typeface="+mj-lt"/>
              </a:rPr>
              <a:t>  </a:t>
            </a:r>
            <a:r>
              <a:rPr lang="de-DE" sz="1800" i="1" dirty="0">
                <a:latin typeface="+mj-lt"/>
              </a:rPr>
              <a:t>Jede Baustelle funktioniert nach diesem Prinzip.</a:t>
            </a:r>
          </a:p>
          <a:p>
            <a:r>
              <a:rPr lang="de-DE" sz="1800" b="1" dirty="0">
                <a:latin typeface="+mj-lt"/>
              </a:rPr>
              <a:t>Behinderung des Durchflusses durch Tempo 30 / Rückstau Autobahn</a:t>
            </a:r>
            <a:endParaRPr lang="de-DE" sz="1800" i="1" dirty="0">
              <a:latin typeface="+mj-lt"/>
            </a:endParaRPr>
          </a:p>
          <a:p>
            <a:pPr marL="0" indent="0">
              <a:buNone/>
            </a:pPr>
            <a:r>
              <a:rPr lang="de-DE" sz="1800" i="1" dirty="0">
                <a:latin typeface="+mj-lt"/>
              </a:rPr>
              <a:t>Steuert den Durchfluss besser: Tempo 30 verstetigt den Verkehrsfluss. </a:t>
            </a:r>
          </a:p>
          <a:p>
            <a:pPr marL="0" indent="0">
              <a:buNone/>
            </a:pPr>
            <a:r>
              <a:rPr lang="de-DE" sz="1800" i="1" dirty="0">
                <a:latin typeface="+mj-lt"/>
              </a:rPr>
              <a:t>Autofahrer*innen müssen seltener abbremsen und anhalten. </a:t>
            </a:r>
          </a:p>
          <a:p>
            <a:pPr marL="0" indent="0">
              <a:buNone/>
            </a:pPr>
            <a:r>
              <a:rPr lang="de-DE" sz="1800" i="1" dirty="0">
                <a:latin typeface="+mj-lt"/>
              </a:rPr>
              <a:t>Wer langsam unterwegs ist kommt dennoch schnell und entspannt ans Ziel.</a:t>
            </a:r>
          </a:p>
          <a:p>
            <a:pPr marL="0" indent="0">
              <a:buNone/>
            </a:pPr>
            <a:r>
              <a:rPr lang="de-DE" sz="1800" i="1" dirty="0">
                <a:latin typeface="+mj-lt"/>
              </a:rPr>
              <a:t>Tiefere Geschwindigkeiten verkürzen den Bremsweg und sind das wirkungsvollste Mittel, um schwere Verkehrsunfälle zu reduzieren.</a:t>
            </a:r>
          </a:p>
          <a:p>
            <a:pPr marL="0" indent="0">
              <a:buNone/>
            </a:pPr>
            <a:endParaRPr lang="de-DE" sz="1800" i="1" dirty="0"/>
          </a:p>
          <a:p>
            <a:pPr marL="0" indent="0">
              <a:buNone/>
            </a:pPr>
            <a:endParaRPr lang="de-DE" sz="1800" i="1" dirty="0"/>
          </a:p>
          <a:p>
            <a:pPr marL="0" indent="0">
              <a:buNone/>
            </a:pPr>
            <a:endParaRPr lang="de-DE" sz="1800" i="1" dirty="0"/>
          </a:p>
          <a:p>
            <a:pPr marL="0" indent="0">
              <a:buNone/>
            </a:pPr>
            <a:endParaRPr lang="de-DE" sz="1800" i="1" dirty="0"/>
          </a:p>
          <a:p>
            <a:pPr marL="285750" indent="-285750"/>
            <a:r>
              <a:rPr lang="de-DE" sz="1800" b="1" dirty="0">
                <a:latin typeface="+mj-lt"/>
              </a:rPr>
              <a:t>Kommt beim Kanton niemals durch</a:t>
            </a:r>
          </a:p>
          <a:p>
            <a:pPr marL="0" indent="0">
              <a:buNone/>
            </a:pPr>
            <a:r>
              <a:rPr lang="de-DE" sz="1800" i="1" dirty="0">
                <a:latin typeface="+mj-lt"/>
              </a:rPr>
              <a:t>Der Kanton hat schon ähnliche Projekte bewilligt.</a:t>
            </a:r>
          </a:p>
          <a:p>
            <a:endParaRPr lang="de-DE" dirty="0"/>
          </a:p>
          <a:p>
            <a:endParaRPr lang="de-DE" dirty="0"/>
          </a:p>
          <a:p>
            <a:endParaRPr lang="de-DE" dirty="0"/>
          </a:p>
        </p:txBody>
      </p:sp>
      <p:sp>
        <p:nvSpPr>
          <p:cNvPr id="4" name="Datumsplatzhalter 3">
            <a:extLst>
              <a:ext uri="{FF2B5EF4-FFF2-40B4-BE49-F238E27FC236}">
                <a16:creationId xmlns:a16="http://schemas.microsoft.com/office/drawing/2014/main" id="{90C0D9ED-43FF-074C-86A0-AC61BF12D91A}"/>
              </a:ext>
            </a:extLst>
          </p:cNvPr>
          <p:cNvSpPr>
            <a:spLocks noGrp="1"/>
          </p:cNvSpPr>
          <p:nvPr>
            <p:ph type="dt" sz="half" idx="10"/>
          </p:nvPr>
        </p:nvSpPr>
        <p:spPr/>
        <p:txBody>
          <a:bodyPr/>
          <a:lstStyle/>
          <a:p>
            <a:fld id="{DD7A0617-A0B6-3E4D-B883-B6DE7F55169A}" type="datetime1">
              <a:rPr lang="de-CH" smtClean="0"/>
              <a:t>21.02.2020</a:t>
            </a:fld>
            <a:endParaRPr lang="de-DE"/>
          </a:p>
        </p:txBody>
      </p:sp>
      <p:sp>
        <p:nvSpPr>
          <p:cNvPr id="5" name="Fußzeilenplatzhalter 4">
            <a:extLst>
              <a:ext uri="{FF2B5EF4-FFF2-40B4-BE49-F238E27FC236}">
                <a16:creationId xmlns:a16="http://schemas.microsoft.com/office/drawing/2014/main" id="{D70E7B6B-96B8-5B45-AB76-A75CCE84C49A}"/>
              </a:ext>
            </a:extLst>
          </p:cNvPr>
          <p:cNvSpPr>
            <a:spLocks noGrp="1"/>
          </p:cNvSpPr>
          <p:nvPr>
            <p:ph type="ftr" sz="quarter" idx="11"/>
          </p:nvPr>
        </p:nvSpPr>
        <p:spPr/>
        <p:txBody>
          <a:bodyPr/>
          <a:lstStyle/>
          <a:p>
            <a:r>
              <a:rPr lang="de-DE"/>
              <a:t>Dorfkernzone Bahnhof 2021</a:t>
            </a:r>
          </a:p>
        </p:txBody>
      </p:sp>
      <p:pic>
        <p:nvPicPr>
          <p:cNvPr id="15" name="Grafik 14">
            <a:extLst>
              <a:ext uri="{FF2B5EF4-FFF2-40B4-BE49-F238E27FC236}">
                <a16:creationId xmlns:a16="http://schemas.microsoft.com/office/drawing/2014/main" id="{B5589337-5DA3-2A49-BE8F-2BFC7E6F5BC6}"/>
              </a:ext>
            </a:extLst>
          </p:cNvPr>
          <p:cNvPicPr>
            <a:picLocks noChangeAspect="1"/>
          </p:cNvPicPr>
          <p:nvPr/>
        </p:nvPicPr>
        <p:blipFill>
          <a:blip r:embed="rId4"/>
          <a:stretch>
            <a:fillRect/>
          </a:stretch>
        </p:blipFill>
        <p:spPr>
          <a:xfrm>
            <a:off x="2046119" y="4123230"/>
            <a:ext cx="3228553" cy="928209"/>
          </a:xfrm>
          <a:prstGeom prst="rect">
            <a:avLst/>
          </a:prstGeom>
        </p:spPr>
      </p:pic>
      <p:sp>
        <p:nvSpPr>
          <p:cNvPr id="16" name="Textfeld 15">
            <a:extLst>
              <a:ext uri="{FF2B5EF4-FFF2-40B4-BE49-F238E27FC236}">
                <a16:creationId xmlns:a16="http://schemas.microsoft.com/office/drawing/2014/main" id="{FB5D225B-8365-E741-85CD-5BC0139BE4E3}"/>
              </a:ext>
            </a:extLst>
          </p:cNvPr>
          <p:cNvSpPr txBox="1"/>
          <p:nvPr/>
        </p:nvSpPr>
        <p:spPr>
          <a:xfrm>
            <a:off x="6710626" y="5150141"/>
            <a:ext cx="1119217" cy="215444"/>
          </a:xfrm>
          <a:prstGeom prst="rect">
            <a:avLst/>
          </a:prstGeom>
          <a:noFill/>
        </p:spPr>
        <p:txBody>
          <a:bodyPr wrap="none" rtlCol="0">
            <a:spAutoFit/>
          </a:bodyPr>
          <a:lstStyle/>
          <a:p>
            <a:r>
              <a:rPr lang="de-DE" sz="800" dirty="0"/>
              <a:t>(Grafik Tempo 30 VCS)</a:t>
            </a:r>
          </a:p>
        </p:txBody>
      </p:sp>
      <p:pic>
        <p:nvPicPr>
          <p:cNvPr id="17" name="Grafik 16" descr="Beschreibung: Vorlage_SP_Bildmarke_Wortmarke_positiv_4c">
            <a:extLst>
              <a:ext uri="{FF2B5EF4-FFF2-40B4-BE49-F238E27FC236}">
                <a16:creationId xmlns:a16="http://schemas.microsoft.com/office/drawing/2014/main" id="{5FE9AA41-C17F-C24E-8D3C-4D56C3CF186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325308" y="6203796"/>
            <a:ext cx="1172281" cy="352425"/>
          </a:xfrm>
          <a:prstGeom prst="rect">
            <a:avLst/>
          </a:prstGeom>
          <a:noFill/>
          <a:ln>
            <a:noFill/>
          </a:ln>
        </p:spPr>
      </p:pic>
    </p:spTree>
    <p:extLst>
      <p:ext uri="{BB962C8B-B14F-4D97-AF65-F5344CB8AC3E}">
        <p14:creationId xmlns:p14="http://schemas.microsoft.com/office/powerpoint/2010/main" val="2583431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F9B35664-34FA-D748-9E45-E20C062AFED3}"/>
              </a:ext>
            </a:extLst>
          </p:cNvPr>
          <p:cNvSpPr>
            <a:spLocks noGrp="1"/>
          </p:cNvSpPr>
          <p:nvPr>
            <p:ph type="dt" sz="half" idx="10"/>
          </p:nvPr>
        </p:nvSpPr>
        <p:spPr/>
        <p:txBody>
          <a:bodyPr/>
          <a:lstStyle/>
          <a:p>
            <a:fld id="{DD7A0617-A0B6-3E4D-B883-B6DE7F55169A}" type="datetime1">
              <a:rPr lang="de-CH" smtClean="0"/>
              <a:t>21.02.2020</a:t>
            </a:fld>
            <a:endParaRPr lang="de-DE"/>
          </a:p>
        </p:txBody>
      </p:sp>
      <p:sp>
        <p:nvSpPr>
          <p:cNvPr id="5" name="Fußzeilenplatzhalter 4">
            <a:extLst>
              <a:ext uri="{FF2B5EF4-FFF2-40B4-BE49-F238E27FC236}">
                <a16:creationId xmlns:a16="http://schemas.microsoft.com/office/drawing/2014/main" id="{712C07D2-A2E0-5942-80DA-EF0FB994FB4C}"/>
              </a:ext>
            </a:extLst>
          </p:cNvPr>
          <p:cNvSpPr>
            <a:spLocks noGrp="1"/>
          </p:cNvSpPr>
          <p:nvPr>
            <p:ph type="ftr" sz="quarter" idx="11"/>
          </p:nvPr>
        </p:nvSpPr>
        <p:spPr/>
        <p:txBody>
          <a:bodyPr/>
          <a:lstStyle/>
          <a:p>
            <a:r>
              <a:rPr lang="de-DE"/>
              <a:t>Dorfkernzone Bahnhof 2021</a:t>
            </a:r>
          </a:p>
        </p:txBody>
      </p:sp>
      <p:sp>
        <p:nvSpPr>
          <p:cNvPr id="10" name="Rechteck 9">
            <a:extLst>
              <a:ext uri="{FF2B5EF4-FFF2-40B4-BE49-F238E27FC236}">
                <a16:creationId xmlns:a16="http://schemas.microsoft.com/office/drawing/2014/main" id="{FF2D1FCA-4092-4D44-A740-0108230625A1}"/>
              </a:ext>
            </a:extLst>
          </p:cNvPr>
          <p:cNvSpPr/>
          <p:nvPr/>
        </p:nvSpPr>
        <p:spPr>
          <a:xfrm>
            <a:off x="1087901" y="324894"/>
            <a:ext cx="8991600" cy="6063198"/>
          </a:xfrm>
          <a:prstGeom prst="rect">
            <a:avLst/>
          </a:prstGeom>
        </p:spPr>
        <p:txBody>
          <a:bodyPr wrap="square">
            <a:spAutoFit/>
          </a:bodyPr>
          <a:lstStyle/>
          <a:p>
            <a:pPr marL="285750" indent="-285750">
              <a:buFont typeface="Arial" panose="020B0604020202020204" pitchFamily="34" charset="0"/>
              <a:buChar char="•"/>
            </a:pPr>
            <a:endParaRPr lang="de-DE" b="1" dirty="0"/>
          </a:p>
          <a:p>
            <a:r>
              <a:rPr lang="de-DE" sz="3600" dirty="0">
                <a:latin typeface="+mj-lt"/>
              </a:rPr>
              <a:t>Skeptische Voten – wir antworten</a:t>
            </a:r>
            <a:endParaRPr lang="de-DE" dirty="0">
              <a:latin typeface="+mj-lt"/>
            </a:endParaRPr>
          </a:p>
          <a:p>
            <a:endParaRPr lang="de-DE" sz="1000" dirty="0">
              <a:latin typeface="+mj-lt"/>
            </a:endParaRPr>
          </a:p>
          <a:p>
            <a:pPr marL="285750" indent="-285750">
              <a:buFont typeface="Arial" panose="020B0604020202020204" pitchFamily="34" charset="0"/>
              <a:buChar char="•"/>
            </a:pPr>
            <a:r>
              <a:rPr lang="de-DE" b="1" dirty="0">
                <a:latin typeface="+mj-lt"/>
              </a:rPr>
              <a:t>Dorfkernzone befindet sich bei der  Kirche / Ochsen / Migros </a:t>
            </a:r>
          </a:p>
          <a:p>
            <a:r>
              <a:rPr lang="de-DE" i="1" dirty="0">
                <a:latin typeface="+mj-lt"/>
              </a:rPr>
              <a:t>Der Bahnhofplatz bietet sich als Aufenthaltsort und eine Begegnungszone an.</a:t>
            </a:r>
          </a:p>
          <a:p>
            <a:endParaRPr lang="de-DE" i="1" dirty="0">
              <a:latin typeface="+mj-lt"/>
            </a:endParaRPr>
          </a:p>
          <a:p>
            <a:pPr marL="285750" indent="-285750">
              <a:buFont typeface="Arial" panose="020B0604020202020204" pitchFamily="34" charset="0"/>
              <a:buChar char="•"/>
            </a:pPr>
            <a:r>
              <a:rPr lang="de-DE" b="1" dirty="0">
                <a:latin typeface="+mj-lt"/>
              </a:rPr>
              <a:t>Wozu noch mehr Geld ausgeben; nun muss endlich die Ampel her</a:t>
            </a:r>
            <a:r>
              <a:rPr lang="de-DE" b="1" i="1" dirty="0">
                <a:latin typeface="+mj-lt"/>
              </a:rPr>
              <a:t>¨</a:t>
            </a:r>
          </a:p>
          <a:p>
            <a:pPr marL="285750" indent="-285750">
              <a:buFont typeface="Symbol" pitchFamily="2" charset="2"/>
              <a:buChar char="-"/>
            </a:pPr>
            <a:r>
              <a:rPr lang="de-DE" i="1" dirty="0">
                <a:latin typeface="+mj-lt"/>
              </a:rPr>
              <a:t>Die Ampellösung ist schwer zu realisieren, weil dadurch der Rückstau auf der Autobahn noch mehr zunimmt. (Wurde abgeklärt) </a:t>
            </a:r>
          </a:p>
          <a:p>
            <a:endParaRPr lang="de-DE" i="1" dirty="0">
              <a:latin typeface="+mj-lt"/>
            </a:endParaRPr>
          </a:p>
          <a:p>
            <a:pPr marL="285750" indent="-285750">
              <a:buFont typeface="Arial" panose="020B0604020202020204" pitchFamily="34" charset="0"/>
              <a:buChar char="•"/>
            </a:pPr>
            <a:r>
              <a:rPr lang="de-DE" b="1" dirty="0">
                <a:latin typeface="+mj-lt"/>
              </a:rPr>
              <a:t>Sicherheit der </a:t>
            </a:r>
            <a:r>
              <a:rPr lang="de-DE" b="1" dirty="0" err="1">
                <a:latin typeface="+mj-lt"/>
              </a:rPr>
              <a:t>Fussgänger</a:t>
            </a:r>
            <a:r>
              <a:rPr lang="de-DE" b="1" dirty="0">
                <a:latin typeface="+mj-lt"/>
              </a:rPr>
              <a:t>*innen ist nicht gewährleistet</a:t>
            </a:r>
          </a:p>
          <a:p>
            <a:pPr marL="285750" lvl="0" indent="-285750">
              <a:buFont typeface="Symbol" pitchFamily="2" charset="2"/>
              <a:buChar char="-"/>
            </a:pPr>
            <a:r>
              <a:rPr lang="de-CH" i="1" dirty="0">
                <a:latin typeface="+mj-lt"/>
              </a:rPr>
              <a:t>Im Vorfeld wird abgeklärt, ob während der Testphase die Überquerung der Strasse für die Fussgänger*innen in diesem Teilabschnitt frei wählbar sein soll (ausser Kreiselsituation) oder durch die Fussgängerstreifen vorgegeben wird. </a:t>
            </a:r>
          </a:p>
          <a:p>
            <a:pPr marL="285750" indent="-285750">
              <a:buFont typeface="Symbol" pitchFamily="2" charset="2"/>
              <a:buChar char="-"/>
            </a:pPr>
            <a:r>
              <a:rPr lang="de-DE" i="1" dirty="0">
                <a:latin typeface="+mj-lt"/>
              </a:rPr>
              <a:t>Eine Fussgängerinsel dient als Sicherheitszone beim Queren. </a:t>
            </a:r>
          </a:p>
          <a:p>
            <a:pPr marL="285750" indent="-285750">
              <a:buFont typeface="Symbol" pitchFamily="2" charset="2"/>
              <a:buChar char="-"/>
            </a:pPr>
            <a:r>
              <a:rPr lang="de-DE" i="1" dirty="0">
                <a:latin typeface="+mj-lt"/>
              </a:rPr>
              <a:t>Die Einführungsphase wird begleitet: Verkehrsschulung Kinder, Plakate, die Situation wird</a:t>
            </a:r>
          </a:p>
          <a:p>
            <a:r>
              <a:rPr lang="de-DE" i="1" dirty="0">
                <a:latin typeface="+mj-lt"/>
              </a:rPr>
              <a:t>     durch Fachpersonal analysiert und ausgewertet. </a:t>
            </a:r>
          </a:p>
          <a:p>
            <a:endParaRPr lang="de-DE" i="1" dirty="0">
              <a:latin typeface="+mj-lt"/>
            </a:endParaRPr>
          </a:p>
          <a:p>
            <a:endParaRPr lang="de-DE" dirty="0"/>
          </a:p>
          <a:p>
            <a:endParaRPr lang="de-DE" dirty="0"/>
          </a:p>
          <a:p>
            <a:endParaRPr lang="de-DE" dirty="0"/>
          </a:p>
        </p:txBody>
      </p:sp>
    </p:spTree>
    <p:extLst>
      <p:ext uri="{BB962C8B-B14F-4D97-AF65-F5344CB8AC3E}">
        <p14:creationId xmlns:p14="http://schemas.microsoft.com/office/powerpoint/2010/main" val="2731295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2FBBC29-2AC5-4E4E-A5D1-B876A0C7EB3D}"/>
              </a:ext>
            </a:extLst>
          </p:cNvPr>
          <p:cNvSpPr>
            <a:spLocks noGrp="1"/>
          </p:cNvSpPr>
          <p:nvPr>
            <p:ph idx="1"/>
          </p:nvPr>
        </p:nvSpPr>
        <p:spPr>
          <a:xfrm>
            <a:off x="838200" y="731116"/>
            <a:ext cx="10515600" cy="4351338"/>
          </a:xfrm>
        </p:spPr>
        <p:txBody>
          <a:bodyPr>
            <a:normAutofit/>
          </a:bodyPr>
          <a:lstStyle/>
          <a:p>
            <a:pPr marL="0" indent="0">
              <a:buNone/>
            </a:pPr>
            <a:r>
              <a:rPr lang="de-DE" sz="3600" dirty="0">
                <a:latin typeface="+mj-lt"/>
              </a:rPr>
              <a:t>Skeptische Voten – wir antworten</a:t>
            </a:r>
            <a:endParaRPr lang="de-DE" sz="3600" b="1" dirty="0">
              <a:latin typeface="+mj-lt"/>
            </a:endParaRPr>
          </a:p>
          <a:p>
            <a:pPr marL="285750" indent="-285750"/>
            <a:r>
              <a:rPr lang="de-DE" sz="1800" b="1" dirty="0">
                <a:latin typeface="+mj-lt"/>
              </a:rPr>
              <a:t>Gesamtkonzept bezogen auf die Bahnhofunterführung fehlt</a:t>
            </a:r>
          </a:p>
          <a:p>
            <a:pPr marL="0" indent="0">
              <a:buNone/>
            </a:pPr>
            <a:r>
              <a:rPr lang="de-DE" sz="1800" i="1" dirty="0">
                <a:latin typeface="+mj-lt"/>
              </a:rPr>
              <a:t>Es handelt sich beim Dorfkern Bahnhof 21 um eine </a:t>
            </a:r>
            <a:r>
              <a:rPr lang="de-DE" sz="1800" i="1" dirty="0" err="1">
                <a:latin typeface="+mj-lt"/>
              </a:rPr>
              <a:t>Massnahme</a:t>
            </a:r>
            <a:r>
              <a:rPr lang="de-DE" sz="1800" i="1" dirty="0">
                <a:latin typeface="+mj-lt"/>
              </a:rPr>
              <a:t>, die erweiterbar ist.</a:t>
            </a:r>
            <a:endParaRPr lang="de-DE" sz="1800" b="1" dirty="0">
              <a:latin typeface="+mj-lt"/>
            </a:endParaRPr>
          </a:p>
          <a:p>
            <a:pPr marL="285750" indent="-285750"/>
            <a:r>
              <a:rPr lang="de-DE" sz="1800" b="1" dirty="0">
                <a:latin typeface="+mj-lt"/>
              </a:rPr>
              <a:t>Hohe Kosten</a:t>
            </a:r>
          </a:p>
          <a:p>
            <a:pPr>
              <a:buFont typeface="Symbol" pitchFamily="2" charset="2"/>
              <a:buChar char="-"/>
            </a:pPr>
            <a:r>
              <a:rPr lang="de-DE" sz="1800" i="1" dirty="0">
                <a:latin typeface="+mj-lt"/>
              </a:rPr>
              <a:t>Die  Kosten für die Testphase werden von der Gemeinde übernommen und durch einfache, effiziente und kostengünstige Mittel  umgesetzt.</a:t>
            </a:r>
          </a:p>
          <a:p>
            <a:pPr>
              <a:buFont typeface="Symbol" pitchFamily="2" charset="2"/>
              <a:buChar char="-"/>
            </a:pPr>
            <a:r>
              <a:rPr lang="de-DE" sz="1800" i="1" dirty="0">
                <a:latin typeface="+mj-lt"/>
              </a:rPr>
              <a:t>Bei der definitiven Umsetzung übernehmen Kanton (</a:t>
            </a:r>
            <a:r>
              <a:rPr lang="de-DE" sz="1800" i="1" dirty="0" err="1">
                <a:latin typeface="+mj-lt"/>
              </a:rPr>
              <a:t>Strassse</a:t>
            </a:r>
            <a:r>
              <a:rPr lang="de-DE" sz="1800" i="1" dirty="0">
                <a:latin typeface="+mj-lt"/>
              </a:rPr>
              <a:t>) und </a:t>
            </a:r>
            <a:r>
              <a:rPr lang="de-DE" sz="1800" i="1" dirty="0" err="1">
                <a:latin typeface="+mj-lt"/>
              </a:rPr>
              <a:t>Agglo</a:t>
            </a:r>
            <a:r>
              <a:rPr lang="de-DE" sz="1800" i="1" dirty="0">
                <a:latin typeface="+mj-lt"/>
              </a:rPr>
              <a:t> (Bahnhofplatz) ihren Teil der Finanzierung</a:t>
            </a:r>
            <a:r>
              <a:rPr lang="de-DE" sz="1800" i="1" dirty="0">
                <a:solidFill>
                  <a:srgbClr val="FF0000"/>
                </a:solidFill>
                <a:latin typeface="+mj-lt"/>
              </a:rPr>
              <a:t> </a:t>
            </a:r>
            <a:r>
              <a:rPr lang="de-DE" sz="1800" i="1" dirty="0">
                <a:latin typeface="+mj-lt"/>
              </a:rPr>
              <a:t>gemäss üblichen Abmachungen .</a:t>
            </a:r>
          </a:p>
          <a:p>
            <a:pPr marL="0" indent="0">
              <a:buNone/>
            </a:pPr>
            <a:endParaRPr lang="de-DE" sz="1800" i="1" dirty="0">
              <a:latin typeface="+mj-lt"/>
            </a:endParaRPr>
          </a:p>
          <a:p>
            <a:endParaRPr lang="de-DE" dirty="0"/>
          </a:p>
        </p:txBody>
      </p:sp>
      <p:sp>
        <p:nvSpPr>
          <p:cNvPr id="4" name="Datumsplatzhalter 3">
            <a:extLst>
              <a:ext uri="{FF2B5EF4-FFF2-40B4-BE49-F238E27FC236}">
                <a16:creationId xmlns:a16="http://schemas.microsoft.com/office/drawing/2014/main" id="{E56C4051-6E0E-0B4A-B483-D984EF2BACCE}"/>
              </a:ext>
            </a:extLst>
          </p:cNvPr>
          <p:cNvSpPr>
            <a:spLocks noGrp="1"/>
          </p:cNvSpPr>
          <p:nvPr>
            <p:ph type="dt" sz="half" idx="10"/>
          </p:nvPr>
        </p:nvSpPr>
        <p:spPr/>
        <p:txBody>
          <a:bodyPr/>
          <a:lstStyle/>
          <a:p>
            <a:fld id="{DD7A0617-A0B6-3E4D-B883-B6DE7F55169A}" type="datetime1">
              <a:rPr lang="de-CH" smtClean="0"/>
              <a:t>21.02.2020</a:t>
            </a:fld>
            <a:endParaRPr lang="de-DE"/>
          </a:p>
        </p:txBody>
      </p:sp>
      <p:sp>
        <p:nvSpPr>
          <p:cNvPr id="5" name="Fußzeilenplatzhalter 4">
            <a:extLst>
              <a:ext uri="{FF2B5EF4-FFF2-40B4-BE49-F238E27FC236}">
                <a16:creationId xmlns:a16="http://schemas.microsoft.com/office/drawing/2014/main" id="{A167E407-5B3D-3D45-8E0F-D32E97188121}"/>
              </a:ext>
            </a:extLst>
          </p:cNvPr>
          <p:cNvSpPr>
            <a:spLocks noGrp="1"/>
          </p:cNvSpPr>
          <p:nvPr>
            <p:ph type="ftr" sz="quarter" idx="11"/>
          </p:nvPr>
        </p:nvSpPr>
        <p:spPr/>
        <p:txBody>
          <a:bodyPr/>
          <a:lstStyle/>
          <a:p>
            <a:r>
              <a:rPr lang="de-DE"/>
              <a:t>Dorfkernzone Bahnhof 2021</a:t>
            </a:r>
          </a:p>
        </p:txBody>
      </p:sp>
    </p:spTree>
    <p:extLst>
      <p:ext uri="{BB962C8B-B14F-4D97-AF65-F5344CB8AC3E}">
        <p14:creationId xmlns:p14="http://schemas.microsoft.com/office/powerpoint/2010/main" val="329692390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669</Words>
  <Application>Microsoft Office PowerPoint</Application>
  <PresentationFormat>Breitbild</PresentationFormat>
  <Paragraphs>100</Paragraphs>
  <Slides>10</Slides>
  <Notes>6</Notes>
  <HiddenSlides>0</HiddenSlides>
  <MMClips>0</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1</vt:i4>
      </vt:variant>
      <vt:variant>
        <vt:lpstr>Folientitel</vt:lpstr>
      </vt:variant>
      <vt:variant>
        <vt:i4>10</vt:i4>
      </vt:variant>
    </vt:vector>
  </HeadingPairs>
  <TitlesOfParts>
    <vt:vector size="16" baseType="lpstr">
      <vt:lpstr>Arial</vt:lpstr>
      <vt:lpstr>Calibri</vt:lpstr>
      <vt:lpstr>Calibri Light</vt:lpstr>
      <vt:lpstr>Symbol</vt:lpstr>
      <vt:lpstr>Office</vt:lpstr>
      <vt:lpstr>Dokument</vt:lpstr>
      <vt:lpstr>Motion  Einrichten einer Testphase  „Dorfkernzone Bahnhof“ bis 2021</vt:lpstr>
      <vt:lpstr>Inhalt</vt:lpstr>
      <vt:lpstr>PowerPoint-Präsentation</vt:lpstr>
      <vt:lpstr>Vorarbeiten und Abklärungen</vt:lpstr>
      <vt:lpstr>Begehren</vt:lpstr>
      <vt:lpstr>Begründung</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Motion  Einrichten einer Testphase  „Dorfkernzone Bahnhof“ bis 2021</dc:title>
  <dc:creator>Microsoft Office-Benutzer</dc:creator>
  <cp:lastModifiedBy>jean-rené wisard</cp:lastModifiedBy>
  <cp:revision>46</cp:revision>
  <dcterms:created xsi:type="dcterms:W3CDTF">2020-01-01T10:23:21Z</dcterms:created>
  <dcterms:modified xsi:type="dcterms:W3CDTF">2020-02-21T13:35:00Z</dcterms:modified>
</cp:coreProperties>
</file>